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</p:sldMasterIdLst>
  <p:notesMasterIdLst>
    <p:notesMasterId r:id="rId29"/>
  </p:notesMasterIdLst>
  <p:handoutMasterIdLst>
    <p:handoutMasterId r:id="rId30"/>
  </p:handoutMasterIdLst>
  <p:sldIdLst>
    <p:sldId id="1860" r:id="rId2"/>
    <p:sldId id="1919" r:id="rId3"/>
    <p:sldId id="1920" r:id="rId4"/>
    <p:sldId id="1908" r:id="rId5"/>
    <p:sldId id="1916" r:id="rId6"/>
    <p:sldId id="1924" r:id="rId7"/>
    <p:sldId id="1909" r:id="rId8"/>
    <p:sldId id="1922" r:id="rId9"/>
    <p:sldId id="1923" r:id="rId10"/>
    <p:sldId id="1925" r:id="rId11"/>
    <p:sldId id="1921" r:id="rId12"/>
    <p:sldId id="1926" r:id="rId13"/>
    <p:sldId id="1927" r:id="rId14"/>
    <p:sldId id="1928" r:id="rId15"/>
    <p:sldId id="1929" r:id="rId16"/>
    <p:sldId id="1940" r:id="rId17"/>
    <p:sldId id="1941" r:id="rId18"/>
    <p:sldId id="1942" r:id="rId19"/>
    <p:sldId id="1930" r:id="rId20"/>
    <p:sldId id="1931" r:id="rId21"/>
    <p:sldId id="1932" r:id="rId22"/>
    <p:sldId id="1933" r:id="rId23"/>
    <p:sldId id="1934" r:id="rId24"/>
    <p:sldId id="1935" r:id="rId25"/>
    <p:sldId id="1937" r:id="rId26"/>
    <p:sldId id="1938" r:id="rId27"/>
    <p:sldId id="1939" r:id="rId28"/>
  </p:sldIdLst>
  <p:sldSz cx="9144000" cy="6858000" type="screen4x3"/>
  <p:notesSz cx="6873875" cy="100631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BE0E3"/>
    <a:srgbClr val="000000"/>
    <a:srgbClr val="3399FF"/>
    <a:srgbClr val="FFFF66"/>
    <a:srgbClr val="FFFF00"/>
    <a:srgbClr val="FF0000"/>
    <a:srgbClr val="EAEAEA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08" autoAdjust="0"/>
    <p:restoredTop sz="80075" autoAdjust="0"/>
  </p:normalViewPr>
  <p:slideViewPr>
    <p:cSldViewPr snapToObjects="1">
      <p:cViewPr varScale="1">
        <p:scale>
          <a:sx n="93" d="100"/>
          <a:sy n="93" d="100"/>
        </p:scale>
        <p:origin x="-141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algn="r"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78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algn="r" defTabSz="917575">
              <a:spcBef>
                <a:spcPct val="50000"/>
              </a:spcBef>
              <a:defRPr sz="1200" b="1"/>
            </a:lvl1pPr>
          </a:lstStyle>
          <a:p>
            <a:pPr>
              <a:defRPr/>
            </a:pPr>
            <a:fld id="{7D36EFF7-E46D-4B7E-8A24-2929FB1891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35662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95725" y="0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3925" y="755650"/>
            <a:ext cx="5032375" cy="3773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988" y="4779963"/>
            <a:ext cx="5041900" cy="452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defTabSz="917575">
              <a:defRPr sz="12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95725" y="9561513"/>
            <a:ext cx="29781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790" tIns="45894" rIns="91790" bIns="45894" numCol="1" anchor="b" anchorCtr="0" compatLnSpc="1">
            <a:prstTxWarp prst="textNoShape">
              <a:avLst/>
            </a:prstTxWarp>
          </a:bodyPr>
          <a:lstStyle>
            <a:lvl1pPr algn="r" defTabSz="917575">
              <a:defRPr sz="1200"/>
            </a:lvl1pPr>
          </a:lstStyle>
          <a:p>
            <a:pPr>
              <a:defRPr/>
            </a:pPr>
            <a:fld id="{80FED377-E06E-4B0E-85EC-4524A04184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83838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32CDD7-EA0A-44E1-A8A8-C2DF02D3E6F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9138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810113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85772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910783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101110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6510443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414466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607841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924609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048"/>
            <a:ext cx="8229600" cy="459943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777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777287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22043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8B0A7D-9E60-428A-8195-27AB8AFDA845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011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63993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798366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3606D83-1616-4584-9BB1-DDD5CDCA46C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261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6182AD-7362-4654-A097-7B0B7F82E2FB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5642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998077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C7FA8E-48D4-426B-A2A0-5EFDB8B36466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11738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4"/>
            <a:ext cx="7773339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3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5883276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AD835D0-5843-4545-BD66-5619F19EB4DF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7189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</p:sldLayoutIdLst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jpeg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4.jpeg"/><Relationship Id="rId7" Type="http://schemas.openxmlformats.org/officeDocument/2006/relationships/hyperlink" Target="http://imagesearch.naver.com/search.naver?where=dt_iphoto&amp;query=%BC%BE%BC%AD&amp;c=75&amp;qt=df&amp;sort=0&amp;scp=0&amp;xc=&amp;rec=&amp;fr_res=-1&amp;to_res=-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12" Type="http://schemas.openxmlformats.org/officeDocument/2006/relationships/image" Target="../media/image2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jpe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51.png"/><Relationship Id="rId18" Type="http://schemas.openxmlformats.org/officeDocument/2006/relationships/image" Target="../media/image57.png"/><Relationship Id="rId3" Type="http://schemas.openxmlformats.org/officeDocument/2006/relationships/image" Target="../media/image54.jpeg"/><Relationship Id="rId7" Type="http://schemas.openxmlformats.org/officeDocument/2006/relationships/image" Target="../media/image48.png"/><Relationship Id="rId12" Type="http://schemas.openxmlformats.org/officeDocument/2006/relationships/oleObject" Target="../embeddings/oleObject9.bin"/><Relationship Id="rId17" Type="http://schemas.openxmlformats.org/officeDocument/2006/relationships/image" Target="../media/image53.png"/><Relationship Id="rId2" Type="http://schemas.openxmlformats.org/officeDocument/2006/relationships/slideLayout" Target="../slideLayouts/slideLayout18.xml"/><Relationship Id="rId16" Type="http://schemas.openxmlformats.org/officeDocument/2006/relationships/oleObject" Target="../embeddings/oleObject11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50.png"/><Relationship Id="rId5" Type="http://schemas.openxmlformats.org/officeDocument/2006/relationships/image" Target="../media/image56.png"/><Relationship Id="rId15" Type="http://schemas.openxmlformats.org/officeDocument/2006/relationships/image" Target="../media/image52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55.jpeg"/><Relationship Id="rId9" Type="http://schemas.openxmlformats.org/officeDocument/2006/relationships/image" Target="../media/image49.png"/><Relationship Id="rId14" Type="http://schemas.openxmlformats.org/officeDocument/2006/relationships/oleObject" Target="../embeddings/oleObject10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16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12.png"/><Relationship Id="rId10" Type="http://schemas.openxmlformats.org/officeDocument/2006/relationships/image" Target="../media/image8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72775" y="1484784"/>
            <a:ext cx="8354065" cy="1368152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ko-KR" b="1" dirty="0" smtClean="0"/>
              <a:t>Ubiquitous Computing</a:t>
            </a:r>
            <a:r>
              <a:rPr lang="en-US" altLang="ko-KR" b="1" dirty="0"/>
              <a:t> </a:t>
            </a:r>
            <a:r>
              <a:rPr lang="en-US" altLang="ko-KR" b="1" dirty="0" smtClean="0"/>
              <a:t> &amp;</a:t>
            </a:r>
            <a:br>
              <a:rPr lang="en-US" altLang="ko-KR" b="1" dirty="0" smtClean="0"/>
            </a:br>
            <a:r>
              <a:rPr lang="en-US" altLang="ko-KR" b="1" dirty="0" smtClean="0"/>
              <a:t>RFID, USN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078485" y="4050650"/>
            <a:ext cx="979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/>
              <a:t>2020</a:t>
            </a:r>
            <a:endParaRPr lang="ko-KR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600200" y="109728"/>
            <a:ext cx="5943600" cy="871000"/>
          </a:xfrm>
        </p:spPr>
        <p:txBody>
          <a:bodyPr/>
          <a:lstStyle/>
          <a:p>
            <a:pPr algn="ctr"/>
            <a:r>
              <a:rPr lang="en-US" altLang="ko-KR" b="1" dirty="0" smtClean="0">
                <a:latin typeface="+mj-ea"/>
              </a:rPr>
              <a:t>Sensor Node</a:t>
            </a:r>
            <a:r>
              <a:rPr lang="ko-KR" altLang="en-US" b="1" dirty="0" smtClean="0">
                <a:latin typeface="+mj-ea"/>
              </a:rPr>
              <a:t>의 유형</a:t>
            </a:r>
            <a:endParaRPr lang="ko-KR" altLang="en-US" b="1" dirty="0">
              <a:latin typeface="+mj-ea"/>
            </a:endParaRPr>
          </a:p>
        </p:txBody>
      </p:sp>
      <p:pic>
        <p:nvPicPr>
          <p:cNvPr id="53252" name="Picture 4" descr="제목 없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350" y="1412875"/>
            <a:ext cx="2160588" cy="1614488"/>
          </a:xfrm>
          <a:prstGeom prst="rect">
            <a:avLst/>
          </a:prstGeom>
          <a:noFill/>
        </p:spPr>
      </p:pic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258888" y="3213100"/>
            <a:ext cx="2592387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ko-KR" sz="1400" b="1" dirty="0">
                <a:latin typeface="Arial" pitchFamily="34" charset="0"/>
              </a:rPr>
              <a:t>intel(http://www.intel.com)</a:t>
            </a:r>
          </a:p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ko-KR" sz="1400" b="1" dirty="0">
                <a:latin typeface="Arial" pitchFamily="34" charset="0"/>
              </a:rPr>
              <a:t>Intel mote</a:t>
            </a:r>
          </a:p>
        </p:txBody>
      </p:sp>
      <p:pic>
        <p:nvPicPr>
          <p:cNvPr id="53254" name="Picture 6" descr="tip710c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1300" y="4454093"/>
            <a:ext cx="2105025" cy="1438275"/>
          </a:xfrm>
          <a:prstGeom prst="rect">
            <a:avLst/>
          </a:prstGeom>
          <a:noFill/>
        </p:spPr>
      </p:pic>
      <p:sp>
        <p:nvSpPr>
          <p:cNvPr id="53255" name="Text Box 7"/>
          <p:cNvSpPr txBox="1">
            <a:spLocks noChangeArrowheads="1"/>
          </p:cNvSpPr>
          <p:nvPr/>
        </p:nvSpPr>
        <p:spPr bwMode="auto">
          <a:xfrm>
            <a:off x="1079500" y="6092393"/>
            <a:ext cx="2916238" cy="56630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ko-KR" altLang="en-US" sz="1400" b="1" dirty="0" err="1">
                <a:latin typeface="Arial" pitchFamily="34" charset="0"/>
              </a:rPr>
              <a:t>맥스포</a:t>
            </a:r>
            <a:r>
              <a:rPr lang="en-US" altLang="ko-KR" sz="1400" b="1" dirty="0">
                <a:latin typeface="Arial" pitchFamily="34" charset="0"/>
              </a:rPr>
              <a:t>(http://www.maxfor.co.kr)</a:t>
            </a:r>
          </a:p>
          <a:p>
            <a:pPr marL="342900" indent="-342900" algn="ctr"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ko-KR" sz="1400" b="1" dirty="0">
                <a:latin typeface="Arial" pitchFamily="34" charset="0"/>
              </a:rPr>
              <a:t>TIP710CM</a:t>
            </a:r>
          </a:p>
        </p:txBody>
      </p:sp>
      <p:pic>
        <p:nvPicPr>
          <p:cNvPr id="532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1484313"/>
            <a:ext cx="2087563" cy="14970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pic>
        <p:nvPicPr>
          <p:cNvPr id="53257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125" y="1484313"/>
            <a:ext cx="1871663" cy="13589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4859338" y="3068638"/>
            <a:ext cx="3382962" cy="8463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ko-KR" altLang="en-US" sz="1400" b="1" dirty="0" err="1">
                <a:latin typeface="Arial" pitchFamily="34" charset="0"/>
              </a:rPr>
              <a:t>옥타컴</a:t>
            </a:r>
            <a:r>
              <a:rPr lang="en-US" altLang="ko-KR" sz="1400" b="1" dirty="0">
                <a:latin typeface="Arial" pitchFamily="34" charset="0"/>
              </a:rPr>
              <a:t>(http://www.octacomm.net)</a:t>
            </a:r>
          </a:p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ko-KR" sz="1400" b="1" dirty="0">
                <a:latin typeface="Arial" pitchFamily="34" charset="0"/>
              </a:rPr>
              <a:t>NANO-24(main module, sensor module)</a:t>
            </a:r>
          </a:p>
        </p:txBody>
      </p:sp>
      <p:pic>
        <p:nvPicPr>
          <p:cNvPr id="53259" name="Picture 11" descr="gs-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725" y="4309631"/>
            <a:ext cx="2592388" cy="165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60" name="Text Box 12"/>
          <p:cNvSpPr txBox="1">
            <a:spLocks noChangeArrowheads="1"/>
          </p:cNvSpPr>
          <p:nvPr/>
        </p:nvSpPr>
        <p:spPr bwMode="auto">
          <a:xfrm>
            <a:off x="5292725" y="6038418"/>
            <a:ext cx="2879725" cy="63094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ko-KR" altLang="en-US" sz="1400" b="1" dirty="0" err="1">
                <a:latin typeface="Arial" pitchFamily="34" charset="0"/>
              </a:rPr>
              <a:t>휴인스</a:t>
            </a:r>
            <a:r>
              <a:rPr lang="en-US" altLang="ko-KR" sz="1400" b="1" dirty="0">
                <a:latin typeface="Arial" pitchFamily="34" charset="0"/>
              </a:rPr>
              <a:t>(http://www.huins.com)</a:t>
            </a:r>
          </a:p>
          <a:p>
            <a:pPr marL="342900" indent="-342900" algn="ctr">
              <a:spcBef>
                <a:spcPct val="50000"/>
              </a:spcBef>
              <a:buClr>
                <a:schemeClr val="tx1"/>
              </a:buClr>
              <a:buSzPct val="70000"/>
              <a:buFont typeface="Wingdings" pitchFamily="2" charset="2"/>
              <a:buNone/>
            </a:pPr>
            <a:r>
              <a:rPr lang="en-US" altLang="ko-KR" sz="1400" b="1" dirty="0">
                <a:latin typeface="Arial" pitchFamily="34" charset="0"/>
              </a:rPr>
              <a:t>Ustar2400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4411048" y="1124744"/>
            <a:ext cx="4625448" cy="5328592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lIns="89786" tIns="44893" rIns="89786" bIns="44893"/>
          <a:lstStyle/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1400" b="1" dirty="0" err="1">
                <a:latin typeface="굴림" pitchFamily="50" charset="-127"/>
              </a:rPr>
              <a:t>웨어러블</a:t>
            </a:r>
            <a:r>
              <a:rPr lang="ko-KR" altLang="en-US" sz="1400" b="1" dirty="0">
                <a:latin typeface="굴림" pitchFamily="50" charset="-127"/>
              </a:rPr>
              <a:t> 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>
                <a:latin typeface="굴림" pitchFamily="50" charset="-127"/>
              </a:rPr>
              <a:t>컴퓨터 부품들을 분산시켜 </a:t>
            </a:r>
            <a:r>
              <a:rPr lang="ko-KR" altLang="en-US" sz="1400" dirty="0" smtClean="0"/>
              <a:t>컴퓨터를 옷이나 안경을 착용하여 인간의 몸의 일부로 간주하여 적용하는 기술</a:t>
            </a: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ko-KR" sz="1400" b="1" dirty="0">
                <a:latin typeface="굴림" pitchFamily="50" charset="-127"/>
              </a:rPr>
              <a:t>Nomadic </a:t>
            </a:r>
            <a:r>
              <a:rPr lang="ko-KR" altLang="en-US" sz="1400" b="1" dirty="0">
                <a:latin typeface="굴림" pitchFamily="50" charset="-127"/>
              </a:rPr>
              <a:t>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>
                <a:latin typeface="굴림" pitchFamily="50" charset="-127"/>
              </a:rPr>
              <a:t>네트워크의 이동성을 극대화해 </a:t>
            </a:r>
            <a:r>
              <a:rPr lang="ko-KR" altLang="en-US" sz="1400" dirty="0" smtClean="0">
                <a:latin typeface="굴림" pitchFamily="50" charset="-127"/>
              </a:rPr>
              <a:t>어떠한 장소에서건 이미 다양한 정보기기가 편재되어 있어 사용자가 컴퓨터를</a:t>
            </a:r>
            <a:r>
              <a:rPr lang="en-US" altLang="ko-KR" sz="1400" dirty="0" smtClean="0">
                <a:latin typeface="굴림" pitchFamily="50" charset="-127"/>
              </a:rPr>
              <a:t> </a:t>
            </a:r>
            <a:r>
              <a:rPr lang="ko-KR" altLang="en-US" sz="1400" dirty="0" smtClean="0">
                <a:latin typeface="굴림" pitchFamily="50" charset="-127"/>
              </a:rPr>
              <a:t>사용할 수 있는 환경 </a:t>
            </a: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ko-KR" sz="1400" b="1" dirty="0">
                <a:latin typeface="굴림" pitchFamily="50" charset="-127"/>
              </a:rPr>
              <a:t>Pervasive </a:t>
            </a:r>
            <a:r>
              <a:rPr lang="ko-KR" altLang="en-US" sz="1400" b="1" dirty="0">
                <a:latin typeface="굴림" pitchFamily="50" charset="-127"/>
              </a:rPr>
              <a:t>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>
                <a:latin typeface="굴림" pitchFamily="50" charset="-127"/>
              </a:rPr>
              <a:t>모든 사물에 컴퓨터를 심어 도처에 컴퓨터가 </a:t>
            </a:r>
            <a:r>
              <a:rPr lang="ko-KR" altLang="en-US" sz="1400" dirty="0" smtClean="0">
                <a:latin typeface="굴림" pitchFamily="50" charset="-127"/>
              </a:rPr>
              <a:t>편재</a:t>
            </a:r>
            <a:r>
              <a:rPr lang="en-US" altLang="ko-KR" sz="1400" dirty="0" smtClean="0">
                <a:latin typeface="굴림" pitchFamily="50" charset="-127"/>
              </a:rPr>
              <a:t>(</a:t>
            </a:r>
            <a:r>
              <a:rPr lang="ko-KR" altLang="en-US" sz="1400" dirty="0" smtClean="0">
                <a:latin typeface="굴림" pitchFamily="50" charset="-127"/>
              </a:rPr>
              <a:t>스며드는</a:t>
            </a:r>
            <a:r>
              <a:rPr lang="en-US" altLang="ko-KR" sz="1400" dirty="0" smtClean="0">
                <a:latin typeface="굴림" pitchFamily="50" charset="-127"/>
              </a:rPr>
              <a:t>)</a:t>
            </a:r>
            <a:r>
              <a:rPr lang="ko-KR" altLang="en-US" sz="1400" dirty="0" smtClean="0">
                <a:latin typeface="굴림" pitchFamily="50" charset="-127"/>
              </a:rPr>
              <a:t>될 </a:t>
            </a:r>
            <a:r>
              <a:rPr lang="ko-KR" altLang="en-US" sz="1400" dirty="0">
                <a:latin typeface="굴림" pitchFamily="50" charset="-127"/>
              </a:rPr>
              <a:t>수 있도록 하는 기술 </a:t>
            </a:r>
            <a:r>
              <a:rPr lang="en-US" altLang="ko-KR" sz="1400" dirty="0">
                <a:latin typeface="굴림" pitchFamily="50" charset="-127"/>
              </a:rPr>
              <a:t>(</a:t>
            </a:r>
            <a:r>
              <a:rPr lang="en-US" altLang="ko-KR" sz="1400" dirty="0" smtClean="0">
                <a:latin typeface="굴림" pitchFamily="50" charset="-127"/>
              </a:rPr>
              <a:t>IBM, 1998</a:t>
            </a:r>
            <a:r>
              <a:rPr lang="ko-KR" altLang="en-US" sz="1400" dirty="0" smtClean="0">
                <a:latin typeface="굴림" pitchFamily="50" charset="-127"/>
              </a:rPr>
              <a:t>년</a:t>
            </a:r>
            <a:r>
              <a:rPr lang="en-US" altLang="ko-KR" sz="1400" dirty="0" smtClean="0">
                <a:latin typeface="굴림" pitchFamily="50" charset="-127"/>
              </a:rPr>
              <a:t>)</a:t>
            </a:r>
            <a:endParaRPr lang="en-US" altLang="ko-KR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en-US" altLang="ko-KR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ko-KR" sz="1400" b="1" dirty="0">
                <a:latin typeface="굴림" pitchFamily="50" charset="-127"/>
              </a:rPr>
              <a:t>Calm </a:t>
            </a:r>
            <a:r>
              <a:rPr lang="ko-KR" altLang="en-US" sz="1400" b="1" dirty="0">
                <a:latin typeface="굴림" pitchFamily="50" charset="-127"/>
              </a:rPr>
              <a:t>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>
                <a:latin typeface="굴림" pitchFamily="50" charset="-127"/>
              </a:rPr>
              <a:t>사물에 심어진 컴퓨터들이 사람이 의식하지 </a:t>
            </a:r>
            <a:r>
              <a:rPr lang="ko-KR" altLang="en-US" sz="1400" dirty="0" smtClean="0">
                <a:latin typeface="굴림" pitchFamily="50" charset="-127"/>
              </a:rPr>
              <a:t>않도록 정해진 </a:t>
            </a:r>
            <a:r>
              <a:rPr lang="ko-KR" altLang="en-US" sz="1400" dirty="0">
                <a:latin typeface="굴림" pitchFamily="50" charset="-127"/>
              </a:rPr>
              <a:t>일을 묵묵히 수행하는 것을 실현하는 컴퓨팅 기술 </a:t>
            </a: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ko-KR" altLang="en-US" sz="1400" b="1" dirty="0">
                <a:latin typeface="굴림" pitchFamily="50" charset="-127"/>
              </a:rPr>
              <a:t>감지 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 smtClean="0">
                <a:latin typeface="굴림" pitchFamily="50" charset="-127"/>
              </a:rPr>
              <a:t>사용자의  상황을 인식하여 센서를 </a:t>
            </a:r>
            <a:r>
              <a:rPr lang="ko-KR" altLang="en-US" sz="1400" dirty="0">
                <a:latin typeface="굴림" pitchFamily="50" charset="-127"/>
              </a:rPr>
              <a:t>통해 </a:t>
            </a:r>
            <a:r>
              <a:rPr lang="ko-KR" altLang="en-US" sz="1400" dirty="0" smtClean="0">
                <a:latin typeface="굴림" pitchFamily="50" charset="-127"/>
              </a:rPr>
              <a:t>사용자가 필요한 정보 감지하여 제공</a:t>
            </a: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ko-KR" sz="1400" b="1" dirty="0">
                <a:latin typeface="굴림" pitchFamily="50" charset="-127"/>
              </a:rPr>
              <a:t>Exotic </a:t>
            </a:r>
            <a:r>
              <a:rPr lang="ko-KR" altLang="en-US" sz="1400" b="1" dirty="0">
                <a:latin typeface="굴림" pitchFamily="50" charset="-127"/>
              </a:rPr>
              <a:t>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</a:t>
            </a:r>
            <a:r>
              <a:rPr lang="ko-KR" altLang="en-US" sz="1400" dirty="0">
                <a:latin typeface="굴림" pitchFamily="50" charset="-127"/>
              </a:rPr>
              <a:t>스스로 생각하는 지능형 컴퓨팅 기술로 개인의 </a:t>
            </a:r>
            <a:r>
              <a:rPr lang="ko-KR" altLang="en-US" sz="1400" dirty="0" smtClean="0">
                <a:latin typeface="굴림" pitchFamily="50" charset="-127"/>
              </a:rPr>
              <a:t>주변변화</a:t>
            </a:r>
            <a:r>
              <a:rPr lang="en-US" altLang="ko-KR" sz="1400" dirty="0" smtClean="0">
                <a:latin typeface="굴림" pitchFamily="50" charset="-127"/>
              </a:rPr>
              <a:t>(</a:t>
            </a:r>
            <a:r>
              <a:rPr lang="ko-KR" altLang="en-US" sz="1400" dirty="0" smtClean="0">
                <a:latin typeface="굴림" pitchFamily="50" charset="-127"/>
              </a:rPr>
              <a:t>외부환경</a:t>
            </a:r>
            <a:r>
              <a:rPr lang="en-US" altLang="ko-KR" sz="1400" dirty="0" smtClean="0">
                <a:latin typeface="굴림" pitchFamily="50" charset="-127"/>
              </a:rPr>
              <a:t>)</a:t>
            </a:r>
            <a:r>
              <a:rPr lang="ko-KR" altLang="en-US" sz="1400" dirty="0" smtClean="0">
                <a:latin typeface="굴림" pitchFamily="50" charset="-127"/>
              </a:rPr>
              <a:t>에 </a:t>
            </a:r>
            <a:r>
              <a:rPr lang="ko-KR" altLang="en-US" sz="1400" dirty="0">
                <a:latin typeface="굴림" pitchFamily="50" charset="-127"/>
              </a:rPr>
              <a:t>따라 그 사람이 해야 할 작업들을 컴퓨터가 지능적으로 파악하여 보좌</a:t>
            </a: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endParaRPr lang="ko-KR" altLang="en-US" sz="1400" dirty="0">
              <a:latin typeface="굴림" pitchFamily="50" charset="-127"/>
            </a:endParaRPr>
          </a:p>
          <a:p>
            <a:pPr marL="190500" indent="-190500" defTabSz="898525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altLang="ko-KR" sz="1400" b="1" dirty="0">
                <a:latin typeface="굴림" pitchFamily="50" charset="-127"/>
              </a:rPr>
              <a:t>1</a:t>
            </a:r>
            <a:r>
              <a:rPr lang="ko-KR" altLang="en-US" sz="1400" b="1" dirty="0">
                <a:latin typeface="굴림" pitchFamily="50" charset="-127"/>
              </a:rPr>
              <a:t>회용 컴퓨팅</a:t>
            </a:r>
            <a:r>
              <a:rPr lang="ko-KR" altLang="en-US" sz="1400" dirty="0">
                <a:latin typeface="굴림" pitchFamily="50" charset="-127"/>
              </a:rPr>
              <a:t> </a:t>
            </a:r>
            <a:r>
              <a:rPr lang="en-US" altLang="ko-KR" sz="1400" dirty="0">
                <a:latin typeface="굴림" pitchFamily="50" charset="-127"/>
              </a:rPr>
              <a:t>: 1</a:t>
            </a:r>
            <a:r>
              <a:rPr lang="ko-KR" altLang="en-US" sz="1400" dirty="0">
                <a:latin typeface="굴림" pitchFamily="50" charset="-127"/>
              </a:rPr>
              <a:t>회용 종이처럼 저렴하게 소모품 </a:t>
            </a:r>
            <a:r>
              <a:rPr lang="en-US" altLang="ko-KR" sz="1400" dirty="0">
                <a:latin typeface="굴림" pitchFamily="50" charset="-127"/>
              </a:rPr>
              <a:t>IT </a:t>
            </a:r>
            <a:r>
              <a:rPr lang="ko-KR" altLang="en-US" sz="1400" dirty="0">
                <a:latin typeface="굴림" pitchFamily="50" charset="-127"/>
              </a:rPr>
              <a:t>장비들을 만드는 기술로 전자용지가 그 예임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1883" y="1535014"/>
            <a:ext cx="4259263" cy="3825875"/>
            <a:chOff x="71883" y="1535014"/>
            <a:chExt cx="4643438" cy="4097337"/>
          </a:xfrm>
        </p:grpSpPr>
        <p:sp>
          <p:nvSpPr>
            <p:cNvPr id="41988" name="AutoShape 4"/>
            <p:cNvSpPr>
              <a:spLocks noChangeArrowheads="1"/>
            </p:cNvSpPr>
            <p:nvPr/>
          </p:nvSpPr>
          <p:spPr bwMode="auto">
            <a:xfrm>
              <a:off x="1619696" y="2492276"/>
              <a:ext cx="1566862" cy="2052638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rgbClr val="FFFF99"/>
                </a:gs>
                <a:gs pos="50000">
                  <a:srgbClr val="FFFFFF"/>
                </a:gs>
                <a:gs pos="100000">
                  <a:srgbClr val="FFFF99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전자공간과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물리공간을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연결해주는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차세대기반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컴퓨팅기술</a:t>
              </a:r>
            </a:p>
          </p:txBody>
        </p:sp>
        <p:sp>
          <p:nvSpPr>
            <p:cNvPr id="41989" name="AutoShape 5"/>
            <p:cNvSpPr>
              <a:spLocks noChangeArrowheads="1"/>
            </p:cNvSpPr>
            <p:nvPr/>
          </p:nvSpPr>
          <p:spPr bwMode="auto">
            <a:xfrm>
              <a:off x="2010221" y="1535014"/>
              <a:ext cx="812800" cy="6699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웨어러블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1990" name="AutoShape 6"/>
            <p:cNvSpPr>
              <a:spLocks noChangeArrowheads="1"/>
            </p:cNvSpPr>
            <p:nvPr/>
          </p:nvSpPr>
          <p:spPr bwMode="auto">
            <a:xfrm>
              <a:off x="3621533" y="1801714"/>
              <a:ext cx="811213" cy="102393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>
                  <a:latin typeface="굴림" pitchFamily="50" charset="-127"/>
                </a:rPr>
                <a:t>Nomadic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1991" name="AutoShape 7"/>
            <p:cNvSpPr>
              <a:spLocks noChangeArrowheads="1"/>
            </p:cNvSpPr>
            <p:nvPr/>
          </p:nvSpPr>
          <p:spPr bwMode="auto">
            <a:xfrm>
              <a:off x="71883" y="3136801"/>
              <a:ext cx="1014413" cy="939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>
                  <a:latin typeface="굴림" pitchFamily="50" charset="-127"/>
                </a:rPr>
                <a:t>Embedded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1992" name="AutoShape 8"/>
            <p:cNvSpPr>
              <a:spLocks noChangeArrowheads="1"/>
            </p:cNvSpPr>
            <p:nvPr/>
          </p:nvSpPr>
          <p:spPr bwMode="auto">
            <a:xfrm>
              <a:off x="3519933" y="4473476"/>
              <a:ext cx="811213" cy="1025525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 dirty="0">
                  <a:latin typeface="굴림" pitchFamily="50" charset="-127"/>
                </a:rPr>
                <a:t>Calm</a:t>
              </a:r>
            </a:p>
            <a:p>
              <a:pPr algn="ctr" defTabSz="898525"/>
              <a:r>
                <a:rPr lang="ko-KR" altLang="en-US" sz="1400" dirty="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1993" name="AutoShape 9"/>
            <p:cNvSpPr>
              <a:spLocks noChangeArrowheads="1"/>
            </p:cNvSpPr>
            <p:nvPr/>
          </p:nvSpPr>
          <p:spPr bwMode="auto">
            <a:xfrm>
              <a:off x="3889821" y="3136801"/>
              <a:ext cx="825500" cy="9398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>
                  <a:latin typeface="굴림" pitchFamily="50" charset="-127"/>
                </a:rPr>
                <a:t>Pervasive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1994" name="AutoShape 10"/>
            <p:cNvSpPr>
              <a:spLocks noChangeArrowheads="1"/>
            </p:cNvSpPr>
            <p:nvPr/>
          </p:nvSpPr>
          <p:spPr bwMode="auto">
            <a:xfrm>
              <a:off x="1973708" y="4365526"/>
              <a:ext cx="969963" cy="692150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1995" name="AutoShape 11"/>
            <p:cNvSpPr>
              <a:spLocks noChangeArrowheads="1"/>
            </p:cNvSpPr>
            <p:nvPr/>
          </p:nvSpPr>
          <p:spPr bwMode="auto">
            <a:xfrm rot="-7378572">
              <a:off x="2872234" y="2327176"/>
              <a:ext cx="1071562" cy="852487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eaVert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1996" name="AutoShape 12"/>
            <p:cNvSpPr>
              <a:spLocks noChangeArrowheads="1"/>
            </p:cNvSpPr>
            <p:nvPr/>
          </p:nvSpPr>
          <p:spPr bwMode="auto">
            <a:xfrm rot="7945570">
              <a:off x="1020415" y="2515295"/>
              <a:ext cx="1028700" cy="407987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vert="eaVert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1997" name="AutoShape 13"/>
            <p:cNvSpPr>
              <a:spLocks noChangeArrowheads="1"/>
            </p:cNvSpPr>
            <p:nvPr/>
          </p:nvSpPr>
          <p:spPr bwMode="auto">
            <a:xfrm rot="-2646804">
              <a:off x="2797621" y="4073426"/>
              <a:ext cx="1128712" cy="823913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1998" name="AutoShape 14"/>
            <p:cNvSpPr>
              <a:spLocks noChangeArrowheads="1"/>
            </p:cNvSpPr>
            <p:nvPr/>
          </p:nvSpPr>
          <p:spPr bwMode="auto">
            <a:xfrm rot="2968977">
              <a:off x="1061689" y="3980558"/>
              <a:ext cx="877887" cy="927100"/>
            </a:xfrm>
            <a:prstGeom prst="upArrow">
              <a:avLst>
                <a:gd name="adj1" fmla="val 62500"/>
                <a:gd name="adj2" fmla="val 30802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vert="eaVert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1999" name="AutoShape 15"/>
            <p:cNvSpPr>
              <a:spLocks noChangeArrowheads="1"/>
            </p:cNvSpPr>
            <p:nvPr/>
          </p:nvSpPr>
          <p:spPr bwMode="auto">
            <a:xfrm rot="-5339066">
              <a:off x="2968277" y="3278882"/>
              <a:ext cx="1009650" cy="585788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vert="eaVert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2000" name="AutoShape 16"/>
            <p:cNvSpPr>
              <a:spLocks noChangeArrowheads="1"/>
            </p:cNvSpPr>
            <p:nvPr/>
          </p:nvSpPr>
          <p:spPr bwMode="auto">
            <a:xfrm rot="5346290">
              <a:off x="841821" y="3341588"/>
              <a:ext cx="1009650" cy="606425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vert="eaVert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2001" name="AutoShape 17"/>
            <p:cNvSpPr>
              <a:spLocks noChangeArrowheads="1"/>
            </p:cNvSpPr>
            <p:nvPr/>
          </p:nvSpPr>
          <p:spPr bwMode="auto">
            <a:xfrm rot="-10796430">
              <a:off x="1973708" y="2182714"/>
              <a:ext cx="893763" cy="598487"/>
            </a:xfrm>
            <a:prstGeom prst="upArrow">
              <a:avLst>
                <a:gd name="adj1" fmla="val 62500"/>
                <a:gd name="adj2" fmla="val 29167"/>
              </a:avLst>
            </a:prstGeom>
            <a:solidFill>
              <a:srgbClr val="92D050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rot="10800000" wrap="none" lIns="89786" tIns="44893" rIns="89786" bIns="44893" anchor="ctr"/>
            <a:lstStyle/>
            <a:p>
              <a:pPr algn="ctr" defTabSz="898525"/>
              <a:endParaRPr lang="ko-KR" altLang="ko-KR" sz="1200">
                <a:latin typeface="굴림" pitchFamily="50" charset="-127"/>
              </a:endParaRPr>
            </a:p>
          </p:txBody>
        </p:sp>
        <p:sp>
          <p:nvSpPr>
            <p:cNvPr id="42002" name="Text Box 18"/>
            <p:cNvSpPr txBox="1">
              <a:spLocks noChangeArrowheads="1"/>
            </p:cNvSpPr>
            <p:nvPr/>
          </p:nvSpPr>
          <p:spPr bwMode="auto">
            <a:xfrm>
              <a:off x="1907033" y="4581426"/>
              <a:ext cx="1046163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지각성</a:t>
              </a:r>
            </a:p>
          </p:txBody>
        </p:sp>
        <p:sp>
          <p:nvSpPr>
            <p:cNvPr id="42003" name="Text Box 19"/>
            <p:cNvSpPr txBox="1">
              <a:spLocks noChangeArrowheads="1"/>
            </p:cNvSpPr>
            <p:nvPr/>
          </p:nvSpPr>
          <p:spPr bwMode="auto">
            <a:xfrm>
              <a:off x="2927796" y="4352826"/>
              <a:ext cx="1044575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자발성</a:t>
              </a:r>
            </a:p>
          </p:txBody>
        </p:sp>
        <p:sp>
          <p:nvSpPr>
            <p:cNvPr id="42004" name="Text Box 20"/>
            <p:cNvSpPr txBox="1">
              <a:spLocks noChangeArrowheads="1"/>
            </p:cNvSpPr>
            <p:nvPr/>
          </p:nvSpPr>
          <p:spPr bwMode="auto">
            <a:xfrm>
              <a:off x="2988121" y="3428901"/>
              <a:ext cx="1046162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편재성</a:t>
              </a:r>
            </a:p>
          </p:txBody>
        </p:sp>
        <p:sp>
          <p:nvSpPr>
            <p:cNvPr id="42005" name="Text Box 21"/>
            <p:cNvSpPr txBox="1">
              <a:spLocks noChangeArrowheads="1"/>
            </p:cNvSpPr>
            <p:nvPr/>
          </p:nvSpPr>
          <p:spPr bwMode="auto">
            <a:xfrm>
              <a:off x="2915096" y="2565301"/>
              <a:ext cx="1044575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이동성</a:t>
              </a:r>
            </a:p>
          </p:txBody>
        </p:sp>
        <p:sp>
          <p:nvSpPr>
            <p:cNvPr id="42006" name="Text Box 22"/>
            <p:cNvSpPr txBox="1">
              <a:spLocks noChangeArrowheads="1"/>
            </p:cNvSpPr>
            <p:nvPr/>
          </p:nvSpPr>
          <p:spPr bwMode="auto">
            <a:xfrm>
              <a:off x="1907033" y="2204939"/>
              <a:ext cx="1046163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일체성</a:t>
              </a:r>
            </a:p>
          </p:txBody>
        </p:sp>
        <p:sp>
          <p:nvSpPr>
            <p:cNvPr id="42007" name="Text Box 23"/>
            <p:cNvSpPr txBox="1">
              <a:spLocks noChangeArrowheads="1"/>
            </p:cNvSpPr>
            <p:nvPr/>
          </p:nvSpPr>
          <p:spPr bwMode="auto">
            <a:xfrm>
              <a:off x="971996" y="2420839"/>
              <a:ext cx="1042987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인간성</a:t>
              </a:r>
            </a:p>
          </p:txBody>
        </p:sp>
        <p:sp>
          <p:nvSpPr>
            <p:cNvPr id="42008" name="Text Box 24"/>
            <p:cNvSpPr txBox="1">
              <a:spLocks noChangeArrowheads="1"/>
            </p:cNvSpPr>
            <p:nvPr/>
          </p:nvSpPr>
          <p:spPr bwMode="auto">
            <a:xfrm>
              <a:off x="971996" y="4221064"/>
              <a:ext cx="1042987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경제성</a:t>
              </a:r>
            </a:p>
          </p:txBody>
        </p:sp>
        <p:sp>
          <p:nvSpPr>
            <p:cNvPr id="42009" name="Text Box 25"/>
            <p:cNvSpPr txBox="1">
              <a:spLocks noChangeArrowheads="1"/>
            </p:cNvSpPr>
            <p:nvPr/>
          </p:nvSpPr>
          <p:spPr bwMode="auto">
            <a:xfrm>
              <a:off x="835471" y="3500339"/>
              <a:ext cx="1046162" cy="30162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89786" tIns="44893" rIns="89786" bIns="44893">
              <a:spAutoFit/>
            </a:bodyPr>
            <a:lstStyle/>
            <a:p>
              <a:pPr algn="ctr" defTabSz="898525">
                <a:spcBef>
                  <a:spcPct val="50000"/>
                </a:spcBef>
              </a:pPr>
              <a:r>
                <a:rPr lang="ko-KR" altLang="en-US" sz="1400">
                  <a:latin typeface="굴림" pitchFamily="50" charset="-127"/>
                </a:rPr>
                <a:t>기능성</a:t>
              </a:r>
            </a:p>
          </p:txBody>
        </p:sp>
        <p:sp>
          <p:nvSpPr>
            <p:cNvPr id="42010" name="AutoShape 26"/>
            <p:cNvSpPr>
              <a:spLocks noChangeArrowheads="1"/>
            </p:cNvSpPr>
            <p:nvPr/>
          </p:nvSpPr>
          <p:spPr bwMode="auto">
            <a:xfrm>
              <a:off x="540196" y="4509989"/>
              <a:ext cx="763587" cy="85090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>
                  <a:latin typeface="굴림" pitchFamily="50" charset="-127"/>
                </a:rPr>
                <a:t>1</a:t>
              </a:r>
              <a:r>
                <a:rPr lang="ko-KR" altLang="en-US" sz="1400">
                  <a:latin typeface="굴림" pitchFamily="50" charset="-127"/>
                </a:rPr>
                <a:t>회용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2011" name="AutoShape 27"/>
            <p:cNvSpPr>
              <a:spLocks noChangeArrowheads="1"/>
            </p:cNvSpPr>
            <p:nvPr/>
          </p:nvSpPr>
          <p:spPr bwMode="auto">
            <a:xfrm>
              <a:off x="2043558" y="4868764"/>
              <a:ext cx="809625" cy="763587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감지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  <p:sp>
          <p:nvSpPr>
            <p:cNvPr id="42012" name="AutoShape 28"/>
            <p:cNvSpPr>
              <a:spLocks noChangeArrowheads="1"/>
            </p:cNvSpPr>
            <p:nvPr/>
          </p:nvSpPr>
          <p:spPr bwMode="auto">
            <a:xfrm>
              <a:off x="533846" y="1801714"/>
              <a:ext cx="725487" cy="90805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0">
                  <a:schemeClr val="hlink"/>
                </a:gs>
                <a:gs pos="50000">
                  <a:schemeClr val="bg1"/>
                </a:gs>
                <a:gs pos="100000">
                  <a:schemeClr val="hlink"/>
                </a:gs>
              </a:gsLst>
              <a:lin ang="540000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89786" tIns="44893" rIns="89786" bIns="44893" anchor="ctr"/>
            <a:lstStyle/>
            <a:p>
              <a:pPr algn="ctr" defTabSz="898525"/>
              <a:r>
                <a:rPr lang="en-US" altLang="ko-KR" sz="1400">
                  <a:latin typeface="굴림" pitchFamily="50" charset="-127"/>
                </a:rPr>
                <a:t>Exotic</a:t>
              </a:r>
            </a:p>
            <a:p>
              <a:pPr algn="ctr" defTabSz="898525"/>
              <a:r>
                <a:rPr lang="ko-KR" altLang="en-US" sz="1400">
                  <a:latin typeface="굴림" pitchFamily="50" charset="-127"/>
                </a:rPr>
                <a:t>컴퓨팅</a:t>
              </a:r>
            </a:p>
          </p:txBody>
        </p:sp>
      </p:grpSp>
      <p:sp>
        <p:nvSpPr>
          <p:cNvPr id="42013" name="Text Box 29"/>
          <p:cNvSpPr txBox="1">
            <a:spLocks noChangeArrowheads="1"/>
          </p:cNvSpPr>
          <p:nvPr/>
        </p:nvSpPr>
        <p:spPr bwMode="auto">
          <a:xfrm>
            <a:off x="1371600" y="217488"/>
            <a:ext cx="6629400" cy="70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  <a:spcAft>
                <a:spcPct val="10000"/>
              </a:spcAft>
            </a:pPr>
            <a:r>
              <a:rPr lang="en-US" altLang="ko-KR" sz="3600" b="1" dirty="0">
                <a:latin typeface="+mj-ea"/>
                <a:ea typeface="+mj-ea"/>
              </a:rPr>
              <a:t>Ubiquitous </a:t>
            </a:r>
            <a:r>
              <a:rPr lang="ko-KR" altLang="en-US" sz="3600" b="1" dirty="0" smtClean="0">
                <a:latin typeface="+mj-ea"/>
                <a:ea typeface="+mj-ea"/>
              </a:rPr>
              <a:t>적용 기술</a:t>
            </a:r>
            <a:endParaRPr lang="en-US" altLang="ko-KR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34405" y="1916832"/>
            <a:ext cx="6851104" cy="2209800"/>
          </a:xfrm>
        </p:spPr>
        <p:txBody>
          <a:bodyPr/>
          <a:lstStyle/>
          <a:p>
            <a:pPr eaLnBrk="1" hangingPunct="1"/>
            <a:r>
              <a:rPr lang="en-US" altLang="ko-KR" sz="4400" b="1" dirty="0" smtClean="0"/>
              <a:t>RFID &amp; USN</a:t>
            </a:r>
            <a:br>
              <a:rPr lang="en-US" altLang="ko-KR" sz="4400" b="1" dirty="0" smtClean="0"/>
            </a:br>
            <a:r>
              <a:rPr lang="en-US" altLang="ko-KR" sz="2800" b="1" dirty="0" smtClean="0"/>
              <a:t>(Radio Frequency </a:t>
            </a:r>
            <a:r>
              <a:rPr lang="en-US" altLang="ko-KR" sz="2800" b="1" dirty="0" err="1" smtClean="0"/>
              <a:t>IDentification</a:t>
            </a:r>
            <a:r>
              <a:rPr lang="en-US" altLang="ko-KR" sz="2800" b="1" dirty="0" smtClean="0"/>
              <a:t> &amp; Ubiquitous Sensor Network)</a:t>
            </a:r>
          </a:p>
        </p:txBody>
      </p:sp>
    </p:spTree>
    <p:extLst>
      <p:ext uri="{BB962C8B-B14F-4D97-AF65-F5344CB8AC3E}">
        <p14:creationId xmlns:p14="http://schemas.microsoft.com/office/powerpoint/2010/main" val="305041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smtClean="0"/>
              <a:t>Sensor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4599432"/>
          </a:xfrm>
        </p:spPr>
        <p:txBody>
          <a:bodyPr>
            <a:normAutofit/>
          </a:bodyPr>
          <a:lstStyle/>
          <a:p>
            <a:r>
              <a:rPr lang="ko-KR" altLang="en-US" dirty="0"/>
              <a:t>근거리에서 주변환경을 감지하는 기술</a:t>
            </a:r>
          </a:p>
          <a:p>
            <a:r>
              <a:rPr lang="ko-KR" altLang="en-US" dirty="0"/>
              <a:t>대상에 대한 정보를 인지하고 이것을 물리적으로 떨어진 곳으로 전송하기 </a:t>
            </a:r>
            <a:r>
              <a:rPr lang="ko-KR" altLang="en-US" dirty="0" smtClean="0"/>
              <a:t>위해 </a:t>
            </a:r>
            <a:r>
              <a:rPr lang="ko-KR" altLang="en-US" dirty="0"/>
              <a:t>신호로 변환하는 소자 </a:t>
            </a:r>
            <a:r>
              <a:rPr lang="en-US" altLang="ko-KR" dirty="0"/>
              <a:t>– </a:t>
            </a:r>
            <a:r>
              <a:rPr lang="ko-KR" altLang="en-US" dirty="0"/>
              <a:t>한국전자통신연구원</a:t>
            </a:r>
          </a:p>
          <a:p>
            <a:r>
              <a:rPr lang="ko-KR" altLang="en-US" dirty="0" err="1"/>
              <a:t>유비쿼터스</a:t>
            </a:r>
            <a:r>
              <a:rPr lang="ko-KR" altLang="en-US" dirty="0"/>
              <a:t> 무선 통신 기반을 구성하는 가장 기초적인 단위</a:t>
            </a:r>
          </a:p>
          <a:p>
            <a:endParaRPr lang="en-US" altLang="ko-KR" dirty="0"/>
          </a:p>
        </p:txBody>
      </p:sp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885509" y="6448251"/>
            <a:ext cx="573161" cy="365125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mtClean="0"/>
              <a:pPr eaLnBrk="1" hangingPunct="1"/>
              <a:t>13</a:t>
            </a:fld>
            <a:endParaRPr kumimoji="0" lang="en-US" altLang="ko-KR" smtClean="0"/>
          </a:p>
        </p:txBody>
      </p:sp>
      <p:sp>
        <p:nvSpPr>
          <p:cNvPr id="5" name="AutoShape 24"/>
          <p:cNvSpPr>
            <a:spLocks noChangeArrowheads="1"/>
          </p:cNvSpPr>
          <p:nvPr/>
        </p:nvSpPr>
        <p:spPr bwMode="auto">
          <a:xfrm>
            <a:off x="5756275" y="4567856"/>
            <a:ext cx="2286000" cy="1524000"/>
          </a:xfrm>
          <a:prstGeom prst="rightArrow">
            <a:avLst>
              <a:gd name="adj1" fmla="val 66852"/>
              <a:gd name="adj2" fmla="val 31472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ko-KR" altLang="en-US" sz="1400" dirty="0" smtClean="0"/>
              <a:t>가치 있는 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정보의 제공</a:t>
            </a:r>
            <a:endParaRPr lang="ko-KR" altLang="en-US" sz="1400" dirty="0"/>
          </a:p>
        </p:txBody>
      </p:sp>
      <p:sp>
        <p:nvSpPr>
          <p:cNvPr id="6" name="AutoShape 23"/>
          <p:cNvSpPr>
            <a:spLocks noChangeArrowheads="1"/>
          </p:cNvSpPr>
          <p:nvPr/>
        </p:nvSpPr>
        <p:spPr bwMode="auto">
          <a:xfrm>
            <a:off x="1489075" y="4491656"/>
            <a:ext cx="2133600" cy="1600200"/>
          </a:xfrm>
          <a:prstGeom prst="rightArrow">
            <a:avLst>
              <a:gd name="adj1" fmla="val 66852"/>
              <a:gd name="adj2" fmla="val 27975"/>
            </a:avLst>
          </a:prstGeom>
          <a:solidFill>
            <a:srgbClr val="CC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r"/>
            <a:r>
              <a:rPr lang="ko-KR" altLang="en-US" sz="1400" dirty="0"/>
              <a:t>모든 </a:t>
            </a:r>
            <a:r>
              <a:rPr lang="ko-KR" altLang="en-US" sz="1400" dirty="0" smtClean="0"/>
              <a:t>정보의 </a:t>
            </a:r>
            <a:endParaRPr lang="en-US" altLang="ko-KR" sz="1400" dirty="0" smtClean="0"/>
          </a:p>
          <a:p>
            <a:pPr algn="r"/>
            <a:r>
              <a:rPr lang="ko-KR" altLang="en-US" sz="1400" dirty="0" smtClean="0"/>
              <a:t>추출 및 </a:t>
            </a:r>
            <a:r>
              <a:rPr lang="ko-KR" altLang="en-US" sz="1400" dirty="0"/>
              <a:t>변환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3927475" y="3805856"/>
            <a:ext cx="1676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b="0">
                <a:latin typeface="HY견고딕" pitchFamily="18" charset="-127"/>
                <a:ea typeface="HY견고딕" pitchFamily="18" charset="-127"/>
              </a:rPr>
              <a:t>센서란</a:t>
            </a:r>
            <a:r>
              <a:rPr lang="en-US" altLang="ko-KR" b="0"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grpSp>
        <p:nvGrpSpPr>
          <p:cNvPr id="8" name="Group 25"/>
          <p:cNvGrpSpPr>
            <a:grpSpLocks/>
          </p:cNvGrpSpPr>
          <p:nvPr/>
        </p:nvGrpSpPr>
        <p:grpSpPr bwMode="auto">
          <a:xfrm>
            <a:off x="3698875" y="4791693"/>
            <a:ext cx="1905000" cy="1071563"/>
            <a:chOff x="2352" y="3021"/>
            <a:chExt cx="1152" cy="576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352" y="3021"/>
              <a:ext cx="1152" cy="576"/>
            </a:xfrm>
            <a:prstGeom prst="ellipse">
              <a:avLst/>
            </a:prstGeom>
            <a:gradFill rotWithShape="0">
              <a:gsLst>
                <a:gs pos="0">
                  <a:srgbClr val="FFCCFF"/>
                </a:gs>
                <a:gs pos="50000">
                  <a:schemeClr val="bg1"/>
                </a:gs>
                <a:gs pos="100000">
                  <a:srgbClr val="FFCCFF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ko-KR" altLang="en-US"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0" name="Oval 12"/>
            <p:cNvSpPr>
              <a:spLocks noChangeArrowheads="1"/>
            </p:cNvSpPr>
            <p:nvPr/>
          </p:nvSpPr>
          <p:spPr bwMode="auto">
            <a:xfrm>
              <a:off x="2784" y="3213"/>
              <a:ext cx="288" cy="144"/>
            </a:xfrm>
            <a:prstGeom prst="ellipse">
              <a:avLst/>
            </a:prstGeom>
            <a:gradFill rotWithShape="0">
              <a:gsLst>
                <a:gs pos="0">
                  <a:srgbClr val="FF3300"/>
                </a:gs>
                <a:gs pos="50000">
                  <a:schemeClr val="bg1"/>
                </a:gs>
                <a:gs pos="100000">
                  <a:srgbClr val="FF3300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1200">
                  <a:latin typeface="HY견고딕" pitchFamily="18" charset="-127"/>
                  <a:ea typeface="HY견고딕" pitchFamily="18" charset="-127"/>
                </a:rPr>
                <a:t>센서</a:t>
              </a: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2928" y="3021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 flipH="1">
              <a:off x="2544" y="3309"/>
              <a:ext cx="240" cy="2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3072" y="3309"/>
              <a:ext cx="288" cy="1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 Box 16"/>
            <p:cNvSpPr txBox="1">
              <a:spLocks noChangeArrowheads="1"/>
            </p:cNvSpPr>
            <p:nvPr/>
          </p:nvSpPr>
          <p:spPr bwMode="auto">
            <a:xfrm>
              <a:off x="2400" y="3213"/>
              <a:ext cx="384" cy="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1000">
                  <a:latin typeface="HY견고딕" pitchFamily="18" charset="-127"/>
                  <a:ea typeface="HY견고딕" pitchFamily="18" charset="-127"/>
                </a:rPr>
                <a:t>물리적</a:t>
              </a: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3072" y="3165"/>
              <a:ext cx="384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1000">
                  <a:latin typeface="HY견고딕" pitchFamily="18" charset="-127"/>
                  <a:ea typeface="HY견고딕" pitchFamily="18" charset="-127"/>
                </a:rPr>
                <a:t>화학적</a:t>
              </a:r>
            </a:p>
          </p:txBody>
        </p:sp>
        <p:sp>
          <p:nvSpPr>
            <p:cNvPr id="16" name="Text Box 18"/>
            <p:cNvSpPr txBox="1">
              <a:spLocks noChangeArrowheads="1"/>
            </p:cNvSpPr>
            <p:nvPr/>
          </p:nvSpPr>
          <p:spPr bwMode="auto">
            <a:xfrm>
              <a:off x="2736" y="3357"/>
              <a:ext cx="480" cy="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ko-KR" altLang="en-US" sz="1000">
                  <a:latin typeface="HY견고딕" pitchFamily="18" charset="-127"/>
                  <a:ea typeface="HY견고딕" pitchFamily="18" charset="-127"/>
                </a:rPr>
                <a:t>생물학적</a:t>
              </a:r>
            </a:p>
          </p:txBody>
        </p:sp>
      </p:grpSp>
      <p:sp>
        <p:nvSpPr>
          <p:cNvPr id="17" name="Rectangle 20"/>
          <p:cNvSpPr>
            <a:spLocks noChangeArrowheads="1"/>
          </p:cNvSpPr>
          <p:nvPr/>
        </p:nvSpPr>
        <p:spPr bwMode="auto">
          <a:xfrm>
            <a:off x="5832475" y="4948856"/>
            <a:ext cx="609600" cy="7620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 dirty="0" smtClean="0">
                <a:latin typeface="Arial" charset="0"/>
              </a:rPr>
              <a:t>결과</a:t>
            </a:r>
            <a:endParaRPr lang="ko-KR" altLang="en-US" dirty="0">
              <a:latin typeface="Arial" charset="0"/>
            </a:endParaRPr>
          </a:p>
          <a:p>
            <a:pPr algn="ctr"/>
            <a:r>
              <a:rPr lang="ko-KR" altLang="en-US" dirty="0">
                <a:latin typeface="Arial" charset="0"/>
              </a:rPr>
              <a:t>정보</a:t>
            </a:r>
          </a:p>
        </p:txBody>
      </p:sp>
      <p:sp>
        <p:nvSpPr>
          <p:cNvPr id="18" name="Rectangle 21"/>
          <p:cNvSpPr>
            <a:spLocks noChangeArrowheads="1"/>
          </p:cNvSpPr>
          <p:nvPr/>
        </p:nvSpPr>
        <p:spPr bwMode="auto">
          <a:xfrm>
            <a:off x="1520825" y="4872656"/>
            <a:ext cx="577850" cy="838200"/>
          </a:xfrm>
          <a:prstGeom prst="rect">
            <a:avLst/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ko-KR" altLang="en-US">
                <a:latin typeface="Arial" charset="0"/>
              </a:rPr>
              <a:t>검출</a:t>
            </a:r>
          </a:p>
          <a:p>
            <a:pPr algn="ctr"/>
            <a:r>
              <a:rPr lang="ko-KR" altLang="en-US">
                <a:latin typeface="Arial" charset="0"/>
              </a:rPr>
              <a:t>대상</a:t>
            </a:r>
          </a:p>
        </p:txBody>
      </p:sp>
      <p:sp>
        <p:nvSpPr>
          <p:cNvPr id="19" name="AutoShape 22"/>
          <p:cNvSpPr>
            <a:spLocks noChangeArrowheads="1"/>
          </p:cNvSpPr>
          <p:nvPr/>
        </p:nvSpPr>
        <p:spPr bwMode="auto">
          <a:xfrm>
            <a:off x="1260475" y="3577256"/>
            <a:ext cx="7162800" cy="2814637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90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825632"/>
          </a:xfrm>
        </p:spPr>
        <p:txBody>
          <a:bodyPr/>
          <a:lstStyle/>
          <a:p>
            <a:r>
              <a:rPr lang="en-US" altLang="ko-KR" dirty="0" smtClean="0"/>
              <a:t>Sensor</a:t>
            </a:r>
            <a:r>
              <a:rPr lang="ko-KR" altLang="en-US" dirty="0" smtClean="0"/>
              <a:t>의 분류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3568" y="1052736"/>
            <a:ext cx="7988300" cy="5184775"/>
          </a:xfrm>
        </p:spPr>
        <p:txBody>
          <a:bodyPr/>
          <a:lstStyle/>
          <a:p>
            <a:r>
              <a:rPr lang="ko-KR" altLang="en-US" dirty="0"/>
              <a:t>물리센서 </a:t>
            </a:r>
            <a:r>
              <a:rPr lang="en-US" altLang="ko-KR" dirty="0"/>
              <a:t>: </a:t>
            </a:r>
            <a:r>
              <a:rPr lang="ko-KR" altLang="en-US" dirty="0"/>
              <a:t>광</a:t>
            </a:r>
            <a:r>
              <a:rPr lang="en-US" altLang="ko-KR" dirty="0"/>
              <a:t>, </a:t>
            </a:r>
            <a:r>
              <a:rPr lang="ko-KR" altLang="en-US" dirty="0"/>
              <a:t>전기</a:t>
            </a:r>
            <a:r>
              <a:rPr lang="en-US" altLang="ko-KR" dirty="0"/>
              <a:t>, </a:t>
            </a:r>
            <a:r>
              <a:rPr lang="ko-KR" altLang="en-US" dirty="0"/>
              <a:t>자기</a:t>
            </a:r>
            <a:r>
              <a:rPr lang="en-US" altLang="ko-KR" dirty="0"/>
              <a:t>, </a:t>
            </a:r>
            <a:r>
              <a:rPr lang="ko-KR" altLang="en-US" dirty="0"/>
              <a:t>열</a:t>
            </a:r>
            <a:r>
              <a:rPr lang="en-US" altLang="ko-KR" dirty="0"/>
              <a:t>, </a:t>
            </a:r>
            <a:r>
              <a:rPr lang="ko-KR" altLang="en-US" dirty="0" smtClean="0"/>
              <a:t>초음파 등에 </a:t>
            </a:r>
            <a:r>
              <a:rPr lang="ko-KR" altLang="en-US" dirty="0"/>
              <a:t>관련된 </a:t>
            </a:r>
            <a:r>
              <a:rPr lang="ko-KR" altLang="en-US" dirty="0" err="1"/>
              <a:t>물리량</a:t>
            </a:r>
            <a:r>
              <a:rPr lang="ko-KR" altLang="en-US" dirty="0"/>
              <a:t> </a:t>
            </a:r>
            <a:r>
              <a:rPr lang="ko-KR" altLang="en-US" dirty="0" smtClean="0"/>
              <a:t>계측</a:t>
            </a:r>
            <a:endParaRPr lang="en-US" altLang="ko-KR" dirty="0" smtClean="0"/>
          </a:p>
          <a:p>
            <a:r>
              <a:rPr lang="ko-KR" altLang="en-US" dirty="0" smtClean="0"/>
              <a:t>화학센서 </a:t>
            </a:r>
            <a:r>
              <a:rPr lang="en-US" altLang="ko-KR" dirty="0"/>
              <a:t>: </a:t>
            </a:r>
            <a:r>
              <a:rPr lang="ko-KR" altLang="en-US" dirty="0" smtClean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가스</a:t>
            </a:r>
            <a:r>
              <a:rPr lang="en-US" altLang="ko-KR" dirty="0"/>
              <a:t>, </a:t>
            </a:r>
            <a:r>
              <a:rPr lang="ko-KR" altLang="en-US" dirty="0"/>
              <a:t>이온</a:t>
            </a:r>
            <a:r>
              <a:rPr lang="en-US" altLang="ko-KR" dirty="0"/>
              <a:t>, </a:t>
            </a:r>
            <a:r>
              <a:rPr lang="ko-KR" altLang="en-US" dirty="0"/>
              <a:t>유기화합물</a:t>
            </a:r>
            <a:r>
              <a:rPr lang="en-US" altLang="ko-KR" dirty="0"/>
              <a:t>, </a:t>
            </a:r>
            <a:r>
              <a:rPr lang="ko-KR" altLang="en-US" dirty="0"/>
              <a:t>냄새</a:t>
            </a:r>
            <a:r>
              <a:rPr lang="en-US" altLang="ko-KR" dirty="0"/>
              <a:t>, </a:t>
            </a:r>
            <a:r>
              <a:rPr lang="ko-KR" altLang="en-US" dirty="0"/>
              <a:t>맛 등의 화학 성분의 양을 계측</a:t>
            </a:r>
          </a:p>
          <a:p>
            <a:r>
              <a:rPr lang="ko-KR" altLang="en-US" dirty="0"/>
              <a:t>생물학센서 </a:t>
            </a:r>
            <a:r>
              <a:rPr lang="en-US" altLang="ko-KR" dirty="0"/>
              <a:t>: </a:t>
            </a:r>
            <a:r>
              <a:rPr lang="ko-KR" altLang="en-US" dirty="0"/>
              <a:t>효소</a:t>
            </a:r>
            <a:r>
              <a:rPr lang="en-US" altLang="ko-KR" dirty="0"/>
              <a:t>, </a:t>
            </a:r>
            <a:r>
              <a:rPr lang="ko-KR" altLang="en-US" dirty="0"/>
              <a:t>단백질</a:t>
            </a:r>
            <a:r>
              <a:rPr lang="en-US" altLang="ko-KR" dirty="0"/>
              <a:t>, </a:t>
            </a:r>
            <a:r>
              <a:rPr lang="ko-KR" altLang="en-US" dirty="0"/>
              <a:t>항체</a:t>
            </a:r>
            <a:r>
              <a:rPr lang="en-US" altLang="ko-KR" dirty="0"/>
              <a:t>, DNA, </a:t>
            </a:r>
            <a:r>
              <a:rPr lang="ko-KR" altLang="en-US" dirty="0"/>
              <a:t>미생물</a:t>
            </a:r>
            <a:r>
              <a:rPr lang="en-US" altLang="ko-KR" dirty="0"/>
              <a:t>, </a:t>
            </a:r>
            <a:r>
              <a:rPr lang="ko-KR" altLang="en-US" dirty="0"/>
              <a:t>분자 등을 계측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885509" y="6160692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5" name="Rectangle 1043"/>
          <p:cNvSpPr>
            <a:spLocks noChangeArrowheads="1"/>
          </p:cNvSpPr>
          <p:nvPr/>
        </p:nvSpPr>
        <p:spPr bwMode="auto">
          <a:xfrm>
            <a:off x="3252788" y="3145160"/>
            <a:ext cx="2743200" cy="3810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여러 가지 제품에 센서가 사용</a:t>
            </a:r>
          </a:p>
        </p:txBody>
      </p:sp>
      <p:pic>
        <p:nvPicPr>
          <p:cNvPr id="6" name="Picture 1044" descr="TV-LG-wn-32q1b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830960"/>
            <a:ext cx="1219200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45" descr="sitin_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88" y="3830960"/>
            <a:ext cx="838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46" descr="pjpsm_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388" y="4669160"/>
            <a:ext cx="838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47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669160"/>
            <a:ext cx="7508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48" descr="ktnghks_27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5735960"/>
            <a:ext cx="1676400" cy="60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49"/>
          <p:cNvSpPr>
            <a:spLocks noChangeArrowheads="1"/>
          </p:cNvSpPr>
          <p:nvPr/>
        </p:nvSpPr>
        <p:spPr bwMode="auto">
          <a:xfrm>
            <a:off x="6376988" y="3830960"/>
            <a:ext cx="1066800" cy="2590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Tx/>
              <a:buChar char="-"/>
              <a:defRPr/>
            </a:pPr>
            <a:r>
              <a:rPr lang="en-US" altLang="ko-KR" sz="1200">
                <a:latin typeface="Arial" charset="0"/>
                <a:ea typeface="굴림" pitchFamily="50" charset="-127"/>
              </a:rPr>
              <a:t> </a:t>
            </a:r>
            <a:r>
              <a:rPr lang="ko-KR" altLang="en-US" sz="1200">
                <a:latin typeface="Arial" charset="0"/>
                <a:ea typeface="굴림" pitchFamily="50" charset="-127"/>
              </a:rPr>
              <a:t>자기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광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온도 센서 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습도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가속도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가스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압력 센서</a:t>
            </a:r>
          </a:p>
          <a:p>
            <a:pPr>
              <a:buFontTx/>
              <a:buChar char="-"/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적외선 센서</a:t>
            </a:r>
          </a:p>
          <a:p>
            <a:pPr>
              <a:defRPr/>
            </a:pPr>
            <a:r>
              <a:rPr lang="ko-KR" altLang="en-US" sz="1200">
                <a:latin typeface="Arial" charset="0"/>
                <a:ea typeface="굴림" pitchFamily="50" charset="-127"/>
              </a:rPr>
              <a:t>          </a:t>
            </a:r>
            <a:r>
              <a:rPr lang="en-US" altLang="ko-KR" sz="1200">
                <a:latin typeface="Arial" charset="0"/>
                <a:ea typeface="굴림" pitchFamily="50" charset="-127"/>
              </a:rPr>
              <a:t>.</a:t>
            </a:r>
          </a:p>
          <a:p>
            <a:pPr>
              <a:defRPr/>
            </a:pPr>
            <a:r>
              <a:rPr lang="en-US" altLang="ko-KR" sz="1200">
                <a:latin typeface="Arial" charset="0"/>
                <a:ea typeface="굴림" pitchFamily="50" charset="-127"/>
              </a:rPr>
              <a:t>          .</a:t>
            </a:r>
          </a:p>
          <a:p>
            <a:pPr>
              <a:defRPr/>
            </a:pPr>
            <a:r>
              <a:rPr lang="en-US" altLang="ko-KR" sz="1200">
                <a:latin typeface="Arial" charset="0"/>
                <a:ea typeface="굴림" pitchFamily="50" charset="-127"/>
              </a:rPr>
              <a:t>          .</a:t>
            </a:r>
          </a:p>
          <a:p>
            <a:pPr>
              <a:buFontTx/>
              <a:buChar char="-"/>
              <a:defRPr/>
            </a:pPr>
            <a:endParaRPr lang="en-US" altLang="ko-KR" sz="100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AutoShape 1051"/>
          <p:cNvSpPr>
            <a:spLocks noChangeArrowheads="1"/>
          </p:cNvSpPr>
          <p:nvPr/>
        </p:nvSpPr>
        <p:spPr bwMode="auto">
          <a:xfrm>
            <a:off x="1804988" y="3068960"/>
            <a:ext cx="5967412" cy="373380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pic>
        <p:nvPicPr>
          <p:cNvPr id="13" name="Picture 1052" descr="lasersensor_31_m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88" y="5659760"/>
            <a:ext cx="914400" cy="8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521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09728"/>
            <a:ext cx="8374468" cy="582968"/>
          </a:xfrm>
        </p:spPr>
        <p:txBody>
          <a:bodyPr>
            <a:noAutofit/>
          </a:bodyPr>
          <a:lstStyle/>
          <a:p>
            <a:r>
              <a:rPr lang="en-US" altLang="ko-KR" sz="2800" b="1" dirty="0" smtClean="0">
                <a:latin typeface="+mj-ea"/>
              </a:rPr>
              <a:t>RFID(</a:t>
            </a:r>
            <a:r>
              <a:rPr lang="en-US" altLang="ko-KR" sz="2800" b="1" dirty="0">
                <a:latin typeface="+mj-ea"/>
              </a:rPr>
              <a:t>Radio Frequency </a:t>
            </a:r>
            <a:r>
              <a:rPr lang="en-US" altLang="ko-KR" sz="2800" b="1" dirty="0" smtClean="0">
                <a:latin typeface="+mj-ea"/>
              </a:rPr>
              <a:t>Identification)</a:t>
            </a:r>
            <a:endParaRPr lang="ko-KR" altLang="en-US" sz="2800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9208" y="908720"/>
            <a:ext cx="8229600" cy="4599432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+mn-ea"/>
              </a:rPr>
              <a:t>전자태그</a:t>
            </a:r>
            <a:r>
              <a:rPr lang="en-US" altLang="ko-KR" sz="1800" dirty="0">
                <a:latin typeface="+mn-ea"/>
              </a:rPr>
              <a:t>(RFID, Radio Frequency </a:t>
            </a:r>
            <a:r>
              <a:rPr lang="en-US" altLang="ko-KR" sz="1800" dirty="0" smtClean="0">
                <a:latin typeface="+mn-ea"/>
              </a:rPr>
              <a:t>Identification): </a:t>
            </a:r>
            <a:r>
              <a:rPr lang="ko-KR" altLang="en-US" sz="1800" dirty="0" smtClean="0">
                <a:latin typeface="+mn-ea"/>
              </a:rPr>
              <a:t>무선주파수</a:t>
            </a:r>
            <a:r>
              <a:rPr lang="en-US" altLang="ko-KR" sz="1800" dirty="0" smtClean="0">
                <a:latin typeface="+mn-ea"/>
              </a:rPr>
              <a:t>(RF)</a:t>
            </a:r>
            <a:r>
              <a:rPr lang="ko-KR" altLang="en-US" sz="1800" dirty="0" smtClean="0">
                <a:latin typeface="+mn-ea"/>
              </a:rPr>
              <a:t>를 이용하여 대상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물건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사람 등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을 식별할 수 있는 기술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b="1" dirty="0" smtClean="0">
                <a:solidFill>
                  <a:srgbClr val="C00000"/>
                </a:solidFill>
                <a:latin typeface="+mn-ea"/>
              </a:rPr>
              <a:t>RF </a:t>
            </a:r>
            <a:r>
              <a:rPr lang="ko-KR" altLang="en-US" sz="1800" b="1" dirty="0" smtClean="0">
                <a:solidFill>
                  <a:srgbClr val="C00000"/>
                </a:solidFill>
                <a:latin typeface="+mn-ea"/>
              </a:rPr>
              <a:t>태그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혹은 </a:t>
            </a:r>
            <a:r>
              <a:rPr lang="ko-KR" altLang="en-US" sz="1800" dirty="0" err="1">
                <a:latin typeface="+mn-ea"/>
              </a:rPr>
              <a:t>트랜스폰더</a:t>
            </a:r>
            <a:r>
              <a:rPr lang="en-US" altLang="ko-KR" sz="1800" dirty="0">
                <a:latin typeface="+mn-ea"/>
              </a:rPr>
              <a:t>,Transponder : </a:t>
            </a:r>
            <a:r>
              <a:rPr lang="ko-KR" altLang="en-US" sz="1800" dirty="0">
                <a:latin typeface="+mn-ea"/>
              </a:rPr>
              <a:t>외부 신호에 감응하여 자동적으로 신호를 다시 보내는 라디오 수신장치 또는 송수신기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와 </a:t>
            </a:r>
            <a:r>
              <a:rPr lang="en-US" altLang="ko-KR" sz="1800" b="1" dirty="0">
                <a:solidFill>
                  <a:srgbClr val="C00000"/>
                </a:solidFill>
                <a:latin typeface="+mn-ea"/>
              </a:rPr>
              <a:t>RF </a:t>
            </a:r>
            <a:r>
              <a:rPr lang="ko-KR" altLang="en-US" sz="1800" b="1" dirty="0">
                <a:solidFill>
                  <a:srgbClr val="C00000"/>
                </a:solidFill>
                <a:latin typeface="+mn-ea"/>
              </a:rPr>
              <a:t>리더</a:t>
            </a:r>
            <a:r>
              <a:rPr lang="en-US" altLang="ko-KR" sz="1800" dirty="0">
                <a:latin typeface="+mn-ea"/>
              </a:rPr>
              <a:t>(Reader/ Controller)</a:t>
            </a:r>
            <a:r>
              <a:rPr lang="ko-KR" altLang="en-US" sz="1800" dirty="0">
                <a:latin typeface="+mn-ea"/>
              </a:rPr>
              <a:t>로 </a:t>
            </a:r>
            <a:r>
              <a:rPr lang="ko-KR" altLang="en-US" sz="1800" dirty="0" smtClean="0">
                <a:latin typeface="+mn-ea"/>
              </a:rPr>
              <a:t>구성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교통카드 시스템</a:t>
            </a:r>
            <a:r>
              <a:rPr lang="en-US" altLang="ko-KR" sz="1800" dirty="0" smtClean="0">
                <a:latin typeface="+mn-ea"/>
              </a:rPr>
              <a:t>)</a:t>
            </a:r>
            <a:endParaRPr lang="ko-KR" altLang="en-US" sz="1800" dirty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824442" y="2818111"/>
            <a:ext cx="7729538" cy="2914178"/>
            <a:chOff x="522" y="1392"/>
            <a:chExt cx="5337" cy="2332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926" y="1640"/>
              <a:ext cx="4631" cy="1240"/>
            </a:xfrm>
            <a:prstGeom prst="rect">
              <a:avLst/>
            </a:prstGeom>
            <a:solidFill>
              <a:srgbClr val="B1FFEB"/>
            </a:solidFill>
            <a:ln>
              <a:noFill/>
            </a:ln>
            <a:effectLst>
              <a:prstShdw prst="shdw17" dist="17961" dir="2700000">
                <a:srgbClr val="6A998D"/>
              </a:prst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3443" y="3301"/>
              <a:ext cx="959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latinLnBrk="0">
                <a:spcBef>
                  <a:spcPct val="50000"/>
                </a:spcBef>
              </a:pPr>
              <a:r>
                <a:rPr kumimoji="0" lang="en-GB" altLang="ko-KR" sz="1400" b="0" dirty="0" smtClean="0">
                  <a:latin typeface="Arial" charset="0"/>
                </a:rPr>
                <a:t>Active(</a:t>
              </a:r>
              <a:r>
                <a:rPr kumimoji="0" lang="ko-KR" altLang="en-US" sz="1400" b="0" dirty="0" err="1" smtClean="0">
                  <a:latin typeface="Arial" charset="0"/>
                </a:rPr>
                <a:t>능동형</a:t>
              </a:r>
              <a:r>
                <a:rPr kumimoji="0" lang="en-US" altLang="ko-KR" sz="1400" b="0" dirty="0" smtClean="0">
                  <a:latin typeface="Arial" charset="0"/>
                </a:rPr>
                <a:t>)</a:t>
              </a:r>
              <a:endParaRPr kumimoji="0" lang="en-US" altLang="ko-KR" sz="1400" b="0" dirty="0">
                <a:latin typeface="Arial" charset="0"/>
              </a:endParaRPr>
            </a:p>
          </p:txBody>
        </p:sp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2809" y="1392"/>
              <a:ext cx="1355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latinLnBrk="0">
                <a:spcBef>
                  <a:spcPct val="50000"/>
                </a:spcBef>
              </a:pPr>
              <a:r>
                <a:rPr kumimoji="0" lang="en-US" altLang="ko-KR" sz="1400" b="0" dirty="0" smtClean="0">
                  <a:latin typeface="Arial" charset="0"/>
                </a:rPr>
                <a:t>Passive(</a:t>
              </a:r>
              <a:r>
                <a:rPr kumimoji="0" lang="ko-KR" altLang="en-US" sz="1400" b="0" dirty="0" smtClean="0">
                  <a:latin typeface="Arial" charset="0"/>
                </a:rPr>
                <a:t>수동형</a:t>
              </a:r>
              <a:r>
                <a:rPr kumimoji="0" lang="en-US" altLang="ko-KR" sz="1400" b="0" dirty="0" smtClean="0">
                  <a:latin typeface="Arial" charset="0"/>
                </a:rPr>
                <a:t>)</a:t>
              </a:r>
              <a:endParaRPr kumimoji="0" lang="en-US" altLang="ko-KR" sz="1400" b="0" dirty="0">
                <a:latin typeface="Arial" charset="0"/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144" y="2643"/>
              <a:ext cx="127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endParaRPr lang="ko-KR" altLang="ko-KR" sz="1400" b="0"/>
            </a:p>
          </p:txBody>
        </p:sp>
        <p:pic>
          <p:nvPicPr>
            <p:cNvPr id="11" name="Picture 8" descr="bistatix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2202"/>
              <a:ext cx="932" cy="4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2" name="Picture 9" descr="insid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7" y="2203"/>
              <a:ext cx="737" cy="5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3" name="Picture 10" descr="SCStags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1682"/>
              <a:ext cx="927" cy="6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4" name="Picture 11" descr="sokypill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" y="1682"/>
              <a:ext cx="932" cy="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2" descr="amtech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" y="1682"/>
              <a:ext cx="1282" cy="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934" y="2865"/>
              <a:ext cx="481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latinLnBrk="0">
                <a:spcBef>
                  <a:spcPct val="50000"/>
                </a:spcBef>
              </a:pPr>
              <a:r>
                <a:rPr kumimoji="0" lang="en-GB" altLang="ko-KR" sz="1400" b="0" dirty="0">
                  <a:solidFill>
                    <a:srgbClr val="FF33CC"/>
                  </a:solidFill>
                  <a:latin typeface="Times New Roman" pitchFamily="18" charset="0"/>
                </a:rPr>
                <a:t>135KHz	               13.56MHz      433.92 MHz  </a:t>
              </a:r>
              <a:r>
                <a:rPr kumimoji="0" lang="en-US" altLang="ko-KR" sz="1400" b="0" dirty="0" smtClean="0">
                  <a:solidFill>
                    <a:srgbClr val="FF33CC"/>
                  </a:solidFill>
                  <a:latin typeface="Times New Roman" pitchFamily="18" charset="0"/>
                </a:rPr>
                <a:t>UHF</a:t>
              </a:r>
              <a:r>
                <a:rPr lang="en-US" altLang="ko-KR" sz="1400" b="0" dirty="0" smtClean="0">
                  <a:solidFill>
                    <a:srgbClr val="FF33CC"/>
                  </a:solidFill>
                  <a:latin typeface="Times New Roman" pitchFamily="18" charset="0"/>
                </a:rPr>
                <a:t>(862-928MHz)            </a:t>
              </a:r>
              <a:r>
                <a:rPr lang="en-GB" altLang="ko-KR" sz="1400" b="0" dirty="0" smtClean="0">
                  <a:solidFill>
                    <a:srgbClr val="FF33CC"/>
                  </a:solidFill>
                  <a:latin typeface="Times New Roman" pitchFamily="18" charset="0"/>
                </a:rPr>
                <a:t>  </a:t>
              </a:r>
              <a:r>
                <a:rPr kumimoji="0" lang="en-GB" altLang="ko-KR" sz="1400" b="0" dirty="0">
                  <a:solidFill>
                    <a:srgbClr val="FF33CC"/>
                  </a:solidFill>
                  <a:latin typeface="Times New Roman" pitchFamily="18" charset="0"/>
                </a:rPr>
                <a:t>2.45GHz </a:t>
              </a:r>
              <a:endParaRPr kumimoji="0" lang="en-US" altLang="ko-KR" sz="1400" b="0" dirty="0">
                <a:solidFill>
                  <a:srgbClr val="FF33CC"/>
                </a:solidFill>
                <a:latin typeface="Times New Roman" pitchFamily="18" charset="0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934" y="3185"/>
              <a:ext cx="1979" cy="1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3146" y="3185"/>
              <a:ext cx="2367" cy="1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926" y="2964"/>
              <a:ext cx="3815" cy="2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ko-KR" sz="1400" dirty="0">
                  <a:solidFill>
                    <a:srgbClr val="000000"/>
                  </a:solidFill>
                  <a:latin typeface="Times New Roman" pitchFamily="18" charset="0"/>
                </a:rPr>
                <a:t>ISO 18000 part 2   part 3            Part 7           part 6 (GTAG)       part 4 </a:t>
              </a:r>
            </a:p>
          </p:txBody>
        </p:sp>
        <p:pic>
          <p:nvPicPr>
            <p:cNvPr id="20" name="Picture 17" descr="active_tag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2" y="3200"/>
              <a:ext cx="787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8" descr="php9okV8d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" y="2318"/>
              <a:ext cx="614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9" descr="社外発表写真（チップ＋指）修正0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1" y="2347"/>
              <a:ext cx="970" cy="5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 Box 20"/>
            <p:cNvSpPr txBox="1">
              <a:spLocks noChangeArrowheads="1"/>
            </p:cNvSpPr>
            <p:nvPr/>
          </p:nvSpPr>
          <p:spPr bwMode="auto">
            <a:xfrm>
              <a:off x="522" y="2635"/>
              <a:ext cx="274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400"/>
                <a:t>Inductive</a:t>
              </a: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5585" y="2263"/>
              <a:ext cx="274" cy="11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/>
              <a:r>
                <a:rPr lang="en-US" altLang="ko-KR" sz="1400"/>
                <a:t>Electromagnetic</a:t>
              </a:r>
            </a:p>
          </p:txBody>
        </p:sp>
        <p:graphicFrame>
          <p:nvGraphicFramePr>
            <p:cNvPr id="25" name="Object 22"/>
            <p:cNvGraphicFramePr>
              <a:graphicFrameLocks noChangeAspect="1"/>
            </p:cNvGraphicFramePr>
            <p:nvPr/>
          </p:nvGraphicFramePr>
          <p:xfrm>
            <a:off x="1939" y="1682"/>
            <a:ext cx="1242" cy="4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9" name="비트맵 이미지" r:id="rId11" imgW="3010320" imgH="1980952" progId="PBrush">
                    <p:embed/>
                  </p:oleObj>
                </mc:Choice>
                <mc:Fallback>
                  <p:oleObj name="비트맵 이미지" r:id="rId11" imgW="3010320" imgH="1980952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9" y="1682"/>
                          <a:ext cx="1242" cy="4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직사각형 25"/>
          <p:cNvSpPr/>
          <p:nvPr/>
        </p:nvSpPr>
        <p:spPr>
          <a:xfrm>
            <a:off x="648270" y="5909018"/>
            <a:ext cx="8316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RFID Tag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는 크게 능동형과 수동형으로 나뉘는데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err="1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능동형은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자신이 </a:t>
            </a:r>
            <a:r>
              <a:rPr lang="ko-KR" altLang="en-US" sz="1600" b="1" dirty="0" err="1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밧데리를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내장하고 있는 것이고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수동형은 </a:t>
            </a:r>
            <a:r>
              <a:rPr lang="ko-KR" altLang="en-US" sz="1600" b="1" dirty="0" err="1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밧데리가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 없으며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수동형은 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RFID Reader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의 전파를 받으면 일시적으로 전기가 발생해서 전파를 보냄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교통카드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사원출입카드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:</a:t>
            </a:r>
            <a:r>
              <a:rPr lang="ko-KR" altLang="en-US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수동형</a:t>
            </a:r>
            <a:r>
              <a:rPr lang="en-US" altLang="ko-KR" sz="1600" b="1" dirty="0" smtClean="0">
                <a:solidFill>
                  <a:srgbClr val="002060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905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654976"/>
          </a:xfrm>
        </p:spPr>
        <p:txBody>
          <a:bodyPr/>
          <a:lstStyle/>
          <a:p>
            <a:r>
              <a:rPr lang="en-US" altLang="ko-KR" b="1" dirty="0" smtClean="0">
                <a:latin typeface="+mn-ea"/>
                <a:ea typeface="+mn-ea"/>
              </a:rPr>
              <a:t>RFID </a:t>
            </a:r>
            <a:r>
              <a:rPr lang="ko-KR" altLang="en-US" b="1" dirty="0" smtClean="0">
                <a:latin typeface="+mn-ea"/>
                <a:ea typeface="+mn-ea"/>
              </a:rPr>
              <a:t>시스템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7388" y="1052736"/>
            <a:ext cx="7988300" cy="4248819"/>
          </a:xfrm>
        </p:spPr>
        <p:txBody>
          <a:bodyPr/>
          <a:lstStyle/>
          <a:p>
            <a:r>
              <a:rPr lang="ko-KR" altLang="en-US" b="1" dirty="0" smtClean="0">
                <a:latin typeface="+mn-ea"/>
              </a:rPr>
              <a:t>시스템은 </a:t>
            </a:r>
            <a:r>
              <a:rPr lang="en-US" altLang="ko-KR" b="1" dirty="0" smtClean="0">
                <a:latin typeface="+mn-ea"/>
              </a:rPr>
              <a:t>RF</a:t>
            </a:r>
            <a:r>
              <a:rPr lang="ko-KR" altLang="en-US" b="1" dirty="0" smtClean="0">
                <a:latin typeface="+mn-ea"/>
              </a:rPr>
              <a:t>태그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안테나</a:t>
            </a:r>
            <a:r>
              <a:rPr lang="en-US" altLang="ko-KR" b="1" dirty="0" smtClean="0">
                <a:latin typeface="+mn-ea"/>
              </a:rPr>
              <a:t>, RF </a:t>
            </a:r>
            <a:r>
              <a:rPr lang="ko-KR" altLang="en-US" b="1" dirty="0" smtClean="0">
                <a:latin typeface="+mn-ea"/>
              </a:rPr>
              <a:t>리더기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호스트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72816"/>
            <a:ext cx="7139136" cy="3227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81066" y="5517232"/>
            <a:ext cx="54191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+mn-ea"/>
              </a:rPr>
              <a:t>RFID </a:t>
            </a:r>
            <a:r>
              <a:rPr lang="ko-KR" altLang="en-US" b="1" dirty="0" smtClean="0">
                <a:latin typeface="+mn-ea"/>
              </a:rPr>
              <a:t>태그는 </a:t>
            </a:r>
            <a:r>
              <a:rPr lang="ko-KR" altLang="en-US" b="1" dirty="0" err="1" smtClean="0">
                <a:latin typeface="+mn-ea"/>
              </a:rPr>
              <a:t>실리콘칩과</a:t>
            </a:r>
            <a:r>
              <a:rPr lang="ko-KR" altLang="en-US" b="1" dirty="0" smtClean="0">
                <a:latin typeface="+mn-ea"/>
              </a:rPr>
              <a:t> 안테나로 구성되어 있으며</a:t>
            </a:r>
            <a:r>
              <a:rPr lang="en-US" altLang="ko-KR" b="1" dirty="0" smtClean="0">
                <a:latin typeface="+mn-ea"/>
              </a:rPr>
              <a:t>, Reader</a:t>
            </a:r>
            <a:r>
              <a:rPr lang="ko-KR" altLang="en-US" b="1" dirty="0" smtClean="0">
                <a:latin typeface="+mn-ea"/>
              </a:rPr>
              <a:t>로 부터 정보제공을 </a:t>
            </a:r>
            <a:r>
              <a:rPr lang="ko-KR" altLang="en-US" b="1" dirty="0" err="1" smtClean="0">
                <a:latin typeface="+mn-ea"/>
              </a:rPr>
              <a:t>요청받으면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Tag</a:t>
            </a:r>
            <a:r>
              <a:rPr lang="ko-KR" altLang="en-US" b="1" dirty="0" smtClean="0">
                <a:latin typeface="+mn-ea"/>
              </a:rPr>
              <a:t>가 보유한 정보를 </a:t>
            </a:r>
            <a:r>
              <a:rPr lang="en-US" altLang="ko-KR" b="1" dirty="0" smtClean="0">
                <a:latin typeface="+mn-ea"/>
              </a:rPr>
              <a:t>Reader</a:t>
            </a:r>
            <a:r>
              <a:rPr lang="ko-KR" altLang="en-US" b="1" dirty="0" smtClean="0">
                <a:latin typeface="+mn-ea"/>
              </a:rPr>
              <a:t>에게 제공</a:t>
            </a:r>
            <a:endParaRPr lang="en-US" altLang="ko-KR" dirty="0">
              <a:latin typeface="+mn-ea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331" y="5482927"/>
            <a:ext cx="2143125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113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798992"/>
          </a:xfrm>
        </p:spPr>
        <p:txBody>
          <a:bodyPr/>
          <a:lstStyle/>
          <a:p>
            <a:r>
              <a:rPr lang="en-US" altLang="ko-KR" b="1" dirty="0" smtClean="0">
                <a:latin typeface="+mj-ea"/>
              </a:rPr>
              <a:t>RFID </a:t>
            </a:r>
            <a:r>
              <a:rPr lang="ko-KR" altLang="en-US" b="1" dirty="0" smtClean="0">
                <a:latin typeface="+mj-ea"/>
              </a:rPr>
              <a:t>시스템</a:t>
            </a:r>
            <a:endParaRPr lang="ko-KR" altLang="en-US" b="1" dirty="0">
              <a:latin typeface="+mj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7388" y="1268413"/>
            <a:ext cx="7988300" cy="1440507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ea"/>
              </a:rPr>
              <a:t>RFID Reader</a:t>
            </a:r>
          </a:p>
          <a:p>
            <a:pPr marL="0" indent="0">
              <a:buNone/>
            </a:pPr>
            <a:r>
              <a:rPr lang="en-US" altLang="ko-KR" b="1" dirty="0" smtClean="0">
                <a:latin typeface="+mn-ea"/>
              </a:rPr>
              <a:t>Tag</a:t>
            </a:r>
            <a:r>
              <a:rPr lang="ko-KR" altLang="en-US" b="1" dirty="0" smtClean="0">
                <a:latin typeface="+mn-ea"/>
              </a:rPr>
              <a:t>로 부터 정보를 받아서 사용자가 저장하고 사용하고자 하는 장소로 정보를 송신</a:t>
            </a:r>
            <a:endParaRPr lang="en-US" altLang="ko-KR" dirty="0" smtClean="0">
              <a:latin typeface="+mn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20" y="2924944"/>
            <a:ext cx="7701036" cy="265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653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726984"/>
          </a:xfrm>
        </p:spPr>
        <p:txBody>
          <a:bodyPr>
            <a:normAutofit/>
          </a:bodyPr>
          <a:lstStyle/>
          <a:p>
            <a:r>
              <a:rPr lang="en-US" altLang="ko-KR" sz="4000" b="1" dirty="0" smtClean="0">
                <a:latin typeface="+mj-ea"/>
              </a:rPr>
              <a:t>RFID: </a:t>
            </a:r>
            <a:r>
              <a:rPr lang="ko-KR" altLang="en-US" sz="4000" b="1" dirty="0" smtClean="0">
                <a:latin typeface="+mj-ea"/>
              </a:rPr>
              <a:t>작동원리</a:t>
            </a:r>
            <a:endParaRPr lang="ko-KR" altLang="en-US" sz="4000" b="1" dirty="0">
              <a:latin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45765"/>
            <a:ext cx="8496944" cy="519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6" y="927216"/>
            <a:ext cx="817668" cy="79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4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09728"/>
            <a:ext cx="8640960" cy="114300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전자태그의 </a:t>
            </a:r>
            <a:r>
              <a:rPr lang="ko-KR" altLang="en-US" b="1" dirty="0" err="1" smtClean="0"/>
              <a:t>주파수별</a:t>
            </a:r>
            <a:r>
              <a:rPr lang="ko-KR" altLang="en-US" b="1" dirty="0" smtClean="0"/>
              <a:t> 구분 및 특성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175303" y="6448251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graphicFrame>
        <p:nvGraphicFramePr>
          <p:cNvPr id="5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033290"/>
              </p:ext>
            </p:extLst>
          </p:nvPr>
        </p:nvGraphicFramePr>
        <p:xfrm>
          <a:off x="611560" y="1124744"/>
          <a:ext cx="8016797" cy="5184576"/>
        </p:xfrm>
        <a:graphic>
          <a:graphicData uri="http://schemas.openxmlformats.org/drawingml/2006/table">
            <a:tbl>
              <a:tblPr/>
              <a:tblGrid>
                <a:gridCol w="1511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292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561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452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주파수 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저주파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고주파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초고주파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마이크로파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52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135KHz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13.56MHz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UHF(860~960MHz)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2.45GHz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5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인식 거리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60Cm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미만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60Cm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까지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10m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정도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약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30-100m 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452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일반 특성 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비교적 저가 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저주파 보다 고가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고가 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고가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7801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짧은 거리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거리와 성능이 뛰어남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초고주파와 유사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45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태그 방식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수동형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수동형 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수동형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수동형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능동형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452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적용 분야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동식물 관리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교통 카드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물류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위조 방지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997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출입 통제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출입 통제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자산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재고 관리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톨게이트</a:t>
                      </a:r>
                      <a:endParaRPr kumimoji="1" lang="ko-KR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45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인식 속도 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저속 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고속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452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환경 영향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둔감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민감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450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태그 크기 </a:t>
                      </a:r>
                    </a:p>
                  </a:txBody>
                  <a:tcPr marT="45721" marB="45721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대형 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소형</a:t>
                      </a:r>
                    </a:p>
                  </a:txBody>
                  <a:tcPr marT="45721" marB="4572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7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 Box 4"/>
          <p:cNvSpPr txBox="1">
            <a:spLocks noChangeArrowheads="1"/>
          </p:cNvSpPr>
          <p:nvPr/>
        </p:nvSpPr>
        <p:spPr bwMode="auto">
          <a:xfrm>
            <a:off x="3913188" y="2277071"/>
            <a:ext cx="5067300" cy="344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82600" indent="-482600">
              <a:spcBef>
                <a:spcPct val="50000"/>
              </a:spcBef>
            </a:pPr>
            <a:r>
              <a:rPr lang="en-US" altLang="ko-KR" sz="1800" b="1" dirty="0">
                <a:solidFill>
                  <a:srgbClr val="0000FF"/>
                </a:solidFill>
                <a:latin typeface="굴림" pitchFamily="50" charset="-127"/>
              </a:rPr>
              <a:t>● </a:t>
            </a:r>
            <a:r>
              <a:rPr lang="en-US" altLang="ko-KR" sz="1800" b="1" dirty="0">
                <a:latin typeface="굴림" pitchFamily="50" charset="-127"/>
              </a:rPr>
              <a:t>Mark Weiser(1952-1999)</a:t>
            </a:r>
            <a:r>
              <a:rPr lang="ko-KR" altLang="en-US" sz="1800" b="1" dirty="0">
                <a:latin typeface="굴림" pitchFamily="50" charset="-127"/>
              </a:rPr>
              <a:t>가 주창</a:t>
            </a:r>
          </a:p>
          <a:p>
            <a:pPr marL="482600" indent="-482600" algn="just">
              <a:spcBef>
                <a:spcPct val="50000"/>
              </a:spcBef>
            </a:pPr>
            <a:r>
              <a:rPr lang="ko-KR" altLang="en-US" sz="1800" b="1" dirty="0">
                <a:latin typeface="굴림" pitchFamily="50" charset="-127"/>
              </a:rPr>
              <a:t>   ▶</a:t>
            </a:r>
            <a:r>
              <a:rPr lang="en-US" altLang="ko-KR" sz="1800" b="1" dirty="0">
                <a:latin typeface="굴림" pitchFamily="50" charset="-127"/>
              </a:rPr>
              <a:t>XEROX</a:t>
            </a:r>
            <a:r>
              <a:rPr lang="ko-KR" altLang="en-US" sz="1800" b="1" dirty="0">
                <a:latin typeface="굴림" pitchFamily="50" charset="-127"/>
              </a:rPr>
              <a:t>의 </a:t>
            </a:r>
            <a:r>
              <a:rPr lang="en-US" altLang="ko-KR" sz="1800" b="1" dirty="0">
                <a:latin typeface="굴림" pitchFamily="50" charset="-127"/>
              </a:rPr>
              <a:t>Palo Alto Research Center</a:t>
            </a:r>
            <a:r>
              <a:rPr lang="ko-KR" altLang="en-US" sz="1800" b="1" dirty="0">
                <a:latin typeface="굴림" pitchFamily="50" charset="-127"/>
              </a:rPr>
              <a:t>에서  </a:t>
            </a:r>
            <a:r>
              <a:rPr lang="en-US" altLang="ko-KR" sz="1800" b="1" dirty="0">
                <a:latin typeface="굴림" pitchFamily="50" charset="-127"/>
              </a:rPr>
              <a:t>Ubiquitous Computing</a:t>
            </a:r>
            <a:r>
              <a:rPr lang="ko-KR" altLang="en-US" sz="1800" b="1" dirty="0">
                <a:latin typeface="굴림" pitchFamily="50" charset="-127"/>
              </a:rPr>
              <a:t>을 실험</a:t>
            </a:r>
            <a:r>
              <a:rPr lang="en-US" altLang="ko-KR" sz="1800" b="1" dirty="0">
                <a:latin typeface="굴림" pitchFamily="50" charset="-127"/>
              </a:rPr>
              <a:t>(1988</a:t>
            </a:r>
            <a:r>
              <a:rPr lang="ko-KR" altLang="en-US" sz="1800" b="1" dirty="0">
                <a:latin typeface="굴림" pitchFamily="50" charset="-127"/>
              </a:rPr>
              <a:t>년</a:t>
            </a:r>
            <a:r>
              <a:rPr lang="en-US" altLang="ko-KR" sz="1800" b="1" dirty="0">
                <a:latin typeface="굴림" pitchFamily="50" charset="-127"/>
              </a:rPr>
              <a:t>) </a:t>
            </a:r>
          </a:p>
          <a:p>
            <a:pPr marL="482600" indent="-482600" algn="just">
              <a:spcBef>
                <a:spcPct val="50000"/>
              </a:spcBef>
            </a:pPr>
            <a:r>
              <a:rPr lang="en-US" altLang="ko-KR" sz="1800" b="1" dirty="0">
                <a:latin typeface="굴림" pitchFamily="50" charset="-127"/>
              </a:rPr>
              <a:t>   ▶</a:t>
            </a:r>
            <a:r>
              <a:rPr lang="ko-KR" altLang="en-US" sz="1800" b="1" dirty="0">
                <a:latin typeface="굴림" pitchFamily="50" charset="-127"/>
              </a:rPr>
              <a:t>컴퓨터를 사용하여 일을 하는 사람이 일보다는 컴퓨터 조작에 더 몰두해야 하는 성가심을 지적하며 인간중심의 컴퓨팅 기술로서 </a:t>
            </a:r>
            <a:r>
              <a:rPr lang="en-US" altLang="ko-KR" sz="1800" b="1" dirty="0">
                <a:latin typeface="굴림" pitchFamily="50" charset="-127"/>
              </a:rPr>
              <a:t>Ubiquitous Computing</a:t>
            </a:r>
            <a:r>
              <a:rPr lang="ko-KR" altLang="en-US" sz="1800" b="1" dirty="0">
                <a:latin typeface="굴림" pitchFamily="50" charset="-127"/>
              </a:rPr>
              <a:t>비전을 주장</a:t>
            </a:r>
          </a:p>
          <a:p>
            <a:pPr marL="482600" indent="-482600" algn="just">
              <a:spcBef>
                <a:spcPct val="50000"/>
              </a:spcBef>
            </a:pPr>
            <a:r>
              <a:rPr lang="ko-KR" altLang="en-US" sz="1800" b="1" dirty="0">
                <a:latin typeface="굴림" pitchFamily="50" charset="-127"/>
              </a:rPr>
              <a:t>    ▶</a:t>
            </a:r>
            <a:r>
              <a:rPr lang="en-US" altLang="ko-KR" sz="1800" b="1" dirty="0">
                <a:latin typeface="굴림" pitchFamily="50" charset="-127"/>
              </a:rPr>
              <a:t>Disappearing Computer</a:t>
            </a:r>
          </a:p>
          <a:p>
            <a:pPr marL="482600" indent="-482600" algn="just">
              <a:spcBef>
                <a:spcPct val="50000"/>
              </a:spcBef>
            </a:pPr>
            <a:r>
              <a:rPr lang="en-US" altLang="ko-KR" sz="1800" b="1" dirty="0">
                <a:latin typeface="굴림" pitchFamily="50" charset="-127"/>
              </a:rPr>
              <a:t>    ▶Invisible computer + Calm technology</a:t>
            </a:r>
          </a:p>
          <a:p>
            <a:pPr marL="482600" indent="-482600" algn="just">
              <a:spcBef>
                <a:spcPct val="20000"/>
              </a:spcBef>
            </a:pPr>
            <a:r>
              <a:rPr lang="en-US" altLang="ko-KR" sz="1800" b="1" dirty="0">
                <a:latin typeface="굴림" pitchFamily="50" charset="-127"/>
              </a:rPr>
              <a:t>       (</a:t>
            </a:r>
            <a:r>
              <a:rPr lang="ko-KR" altLang="en-US" sz="1800" b="1" dirty="0">
                <a:latin typeface="굴림" pitchFamily="50" charset="-127"/>
              </a:rPr>
              <a:t>무의식적 통합</a:t>
            </a:r>
            <a:r>
              <a:rPr lang="en-US" altLang="ko-KR" sz="1800" b="1" dirty="0">
                <a:latin typeface="굴림" pitchFamily="50" charset="-127"/>
              </a:rPr>
              <a:t>, </a:t>
            </a:r>
            <a:r>
              <a:rPr lang="ko-KR" altLang="en-US" sz="1800" b="1" dirty="0">
                <a:latin typeface="굴림" pitchFamily="50" charset="-127"/>
              </a:rPr>
              <a:t>컴퓨터가 인간에 적응</a:t>
            </a:r>
            <a:r>
              <a:rPr lang="en-US" altLang="ko-KR" sz="1800" b="1" dirty="0">
                <a:latin typeface="굴림" pitchFamily="50" charset="-127"/>
              </a:rPr>
              <a:t>)</a:t>
            </a:r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04800" y="1372249"/>
            <a:ext cx="459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ko-KR" altLang="en-US" sz="2400" b="1" dirty="0" err="1">
                <a:solidFill>
                  <a:srgbClr val="0000FF"/>
                </a:solidFill>
                <a:latin typeface="+mj-ea"/>
                <a:ea typeface="+mj-ea"/>
              </a:rPr>
              <a:t>유비퀴터스</a:t>
            </a:r>
            <a:r>
              <a:rPr lang="ko-KR" altLang="en-US" sz="2400" b="1" dirty="0">
                <a:solidFill>
                  <a:srgbClr val="0000FF"/>
                </a:solidFill>
                <a:latin typeface="+mj-ea"/>
                <a:ea typeface="+mj-ea"/>
              </a:rPr>
              <a:t> 컴퓨팅 비전의 태동</a:t>
            </a:r>
            <a:r>
              <a:rPr lang="en-US" altLang="ko-KR" sz="2400" b="1" dirty="0">
                <a:solidFill>
                  <a:srgbClr val="0000FF"/>
                </a:solidFill>
                <a:latin typeface="+mj-ea"/>
                <a:ea typeface="+mj-ea"/>
              </a:rPr>
              <a:t>: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683568" y="217488"/>
            <a:ext cx="7920880" cy="65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  <a:spcAft>
                <a:spcPct val="10000"/>
              </a:spcAft>
            </a:pPr>
            <a:r>
              <a:rPr lang="en-US" altLang="ko-KR" sz="3600" b="1" dirty="0">
                <a:latin typeface="+mj-ea"/>
                <a:ea typeface="+mj-ea"/>
              </a:rPr>
              <a:t>Ubiquitous Computing </a:t>
            </a:r>
            <a:r>
              <a:rPr lang="ko-KR" altLang="en-US" sz="3600" b="1" dirty="0" smtClean="0">
                <a:latin typeface="+mj-ea"/>
                <a:ea typeface="+mj-ea"/>
              </a:rPr>
              <a:t>개념</a:t>
            </a:r>
            <a:r>
              <a:rPr lang="en-US" altLang="ko-KR" sz="3600" b="1" dirty="0" smtClean="0">
                <a:latin typeface="+mj-ea"/>
                <a:ea typeface="+mj-ea"/>
              </a:rPr>
              <a:t>(1)</a:t>
            </a:r>
            <a:endParaRPr lang="ko-KR" altLang="en-US" sz="3600" b="1" dirty="0"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267577"/>
            <a:ext cx="3168352" cy="37537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09728"/>
            <a:ext cx="8352928" cy="810230"/>
          </a:xfrm>
        </p:spPr>
        <p:txBody>
          <a:bodyPr>
            <a:normAutofit/>
          </a:bodyPr>
          <a:lstStyle/>
          <a:p>
            <a:r>
              <a:rPr lang="ko-KR" altLang="en-US" b="1" dirty="0" smtClean="0"/>
              <a:t>전자태그의 가격대별 구분 및 특성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92803" y="6481792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graphicFrame>
        <p:nvGraphicFramePr>
          <p:cNvPr id="5" name="Group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090821"/>
              </p:ext>
            </p:extLst>
          </p:nvPr>
        </p:nvGraphicFramePr>
        <p:xfrm>
          <a:off x="611560" y="1124744"/>
          <a:ext cx="8064896" cy="5328443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62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1068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94421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999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가격대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분야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이용목적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기능특성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383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정도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군사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의료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군용품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의료기기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위치측정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진단기능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 정도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교통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요금지불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차량주행 증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자동요금지불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주행 중 요금지불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인증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136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 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– 5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천원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출입통제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컨테이너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파렛트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출입통제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컨테이너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파렛트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가축 등의 추적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보안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100 – 1000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항공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세탁물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가구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미술품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물품관리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고속 읽기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위조방지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50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공장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목재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고가품목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자산관리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 등의 추적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위조방지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추적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191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</a:t>
                      </a:r>
                    </a:p>
                  </a:txBody>
                  <a:tcPr marT="45726" marB="45726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 typeface="Wingdings" pitchFamily="2" charset="2"/>
                        <a:buNone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소매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저가품목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),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교통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티켓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소매품 관리 및 추적</a:t>
                      </a: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교통 티켓 추적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저기능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95250" marR="0" lvl="0" indent="-9525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Char char="•"/>
                        <a:tabLst>
                          <a:tab pos="190500" algn="l"/>
                        </a:tabLst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추적기능</a:t>
                      </a:r>
                    </a:p>
                  </a:txBody>
                  <a:tcPr marT="45726" marB="4572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95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1001522"/>
          </a:xfrm>
        </p:spPr>
        <p:txBody>
          <a:bodyPr/>
          <a:lstStyle/>
          <a:p>
            <a:r>
              <a:rPr lang="en-US" altLang="ko-KR" b="1" dirty="0" smtClean="0"/>
              <a:t>Sensor</a:t>
            </a:r>
            <a:r>
              <a:rPr lang="ko-KR" altLang="en-US" b="1" dirty="0" smtClean="0"/>
              <a:t>의 응용분야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9319" y="6304235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163616" y="1323975"/>
            <a:ext cx="1143000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 dirty="0" smtClean="0">
                <a:latin typeface="+mn-ea"/>
                <a:ea typeface="+mn-ea"/>
              </a:rPr>
              <a:t>&lt;</a:t>
            </a:r>
            <a:r>
              <a:rPr lang="ko-KR" altLang="en-US" sz="1000" dirty="0">
                <a:latin typeface="+mn-ea"/>
                <a:ea typeface="+mn-ea"/>
              </a:rPr>
              <a:t>주택</a:t>
            </a:r>
            <a:r>
              <a:rPr lang="en-US" altLang="ko-KR" sz="1000" dirty="0">
                <a:latin typeface="+mn-ea"/>
                <a:ea typeface="+mn-ea"/>
              </a:rPr>
              <a:t>, </a:t>
            </a:r>
            <a:r>
              <a:rPr lang="ko-KR" altLang="en-US" sz="1000" dirty="0">
                <a:latin typeface="+mn-ea"/>
                <a:ea typeface="+mn-ea"/>
              </a:rPr>
              <a:t>가정</a:t>
            </a:r>
            <a:r>
              <a:rPr lang="en-US" altLang="ko-KR" sz="1000" dirty="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>
                <a:latin typeface="+mn-ea"/>
                <a:ea typeface="+mn-ea"/>
              </a:rPr>
              <a:t>공조기기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>
                <a:latin typeface="+mn-ea"/>
                <a:ea typeface="+mn-ea"/>
              </a:rPr>
              <a:t>전자동 조리기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>
                <a:latin typeface="+mn-ea"/>
                <a:ea typeface="+mn-ea"/>
              </a:rPr>
              <a:t>오븐전자레인지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>
                <a:latin typeface="+mn-ea"/>
                <a:ea typeface="+mn-ea"/>
              </a:rPr>
              <a:t>자동제어세탁기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 err="1">
                <a:latin typeface="+mn-ea"/>
                <a:ea typeface="+mn-ea"/>
              </a:rPr>
              <a:t>전기모포</a:t>
            </a:r>
            <a:endParaRPr lang="ko-KR" altLang="en-US" sz="1000" dirty="0">
              <a:latin typeface="+mn-ea"/>
              <a:ea typeface="+mn-ea"/>
            </a:endParaRP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 dirty="0">
                <a:latin typeface="+mn-ea"/>
                <a:ea typeface="+mn-ea"/>
              </a:rPr>
              <a:t>스테레오 등</a:t>
            </a:r>
          </a:p>
        </p:txBody>
      </p:sp>
      <p:pic>
        <p:nvPicPr>
          <p:cNvPr id="6" name="Picture 17" descr="PE01511_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016" y="3124200"/>
            <a:ext cx="8763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8" descr="BD06658_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816" y="3276600"/>
            <a:ext cx="1019175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4239816" y="248285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주택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가정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2715816" y="1981200"/>
            <a:ext cx="1143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  &lt;</a:t>
            </a:r>
            <a:r>
              <a:rPr lang="ko-KR" altLang="en-US" sz="1000">
                <a:latin typeface="+mn-ea"/>
                <a:ea typeface="+mn-ea"/>
              </a:rPr>
              <a:t>치료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레이저 메스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수술의 이상검출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인공투석</a:t>
            </a:r>
          </a:p>
        </p:txBody>
      </p:sp>
      <p:sp>
        <p:nvSpPr>
          <p:cNvPr id="10" name="Rectangle 21"/>
          <p:cNvSpPr>
            <a:spLocks noChangeArrowheads="1"/>
          </p:cNvSpPr>
          <p:nvPr/>
        </p:nvSpPr>
        <p:spPr bwMode="auto">
          <a:xfrm>
            <a:off x="2792016" y="274320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건강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진료</a:t>
            </a:r>
          </a:p>
        </p:txBody>
      </p:sp>
      <p:sp>
        <p:nvSpPr>
          <p:cNvPr id="11" name="Text Box 22"/>
          <p:cNvSpPr txBox="1">
            <a:spLocks noChangeArrowheads="1"/>
          </p:cNvSpPr>
          <p:nvPr/>
        </p:nvSpPr>
        <p:spPr bwMode="auto">
          <a:xfrm>
            <a:off x="1725216" y="2346325"/>
            <a:ext cx="11430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  &lt;</a:t>
            </a:r>
            <a:r>
              <a:rPr lang="ko-KR" altLang="en-US" sz="1000">
                <a:latin typeface="+mn-ea"/>
                <a:ea typeface="+mn-ea"/>
              </a:rPr>
              <a:t>생체계측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초음파진단장치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임상검사</a:t>
            </a: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2563416" y="3444875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유통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서비스</a:t>
            </a:r>
          </a:p>
        </p:txBody>
      </p:sp>
      <p:sp>
        <p:nvSpPr>
          <p:cNvPr id="13" name="Text Box 24"/>
          <p:cNvSpPr txBox="1">
            <a:spLocks noChangeArrowheads="1"/>
          </p:cNvSpPr>
          <p:nvPr/>
        </p:nvSpPr>
        <p:spPr bwMode="auto">
          <a:xfrm>
            <a:off x="1572816" y="3413125"/>
            <a:ext cx="114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자동판매기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라벨검사</a:t>
            </a:r>
          </a:p>
        </p:txBody>
      </p:sp>
      <p:sp>
        <p:nvSpPr>
          <p:cNvPr id="14" name="Rectangle 25"/>
          <p:cNvSpPr>
            <a:spLocks noChangeArrowheads="1"/>
          </p:cNvSpPr>
          <p:nvPr/>
        </p:nvSpPr>
        <p:spPr bwMode="auto">
          <a:xfrm>
            <a:off x="2487216" y="4100513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공업</a:t>
            </a:r>
          </a:p>
        </p:txBody>
      </p:sp>
      <p:sp>
        <p:nvSpPr>
          <p:cNvPr id="15" name="Text Box 26"/>
          <p:cNvSpPr txBox="1">
            <a:spLocks noChangeArrowheads="1"/>
          </p:cNvSpPr>
          <p:nvPr/>
        </p:nvSpPr>
        <p:spPr bwMode="auto">
          <a:xfrm>
            <a:off x="1115616" y="4191000"/>
            <a:ext cx="1447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자동화 생산 프로세스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조립작업로봇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과학프로세스제어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보안시스템</a:t>
            </a:r>
          </a:p>
        </p:txBody>
      </p:sp>
      <p:sp>
        <p:nvSpPr>
          <p:cNvPr id="16" name="Rectangle 27"/>
          <p:cNvSpPr>
            <a:spLocks noChangeArrowheads="1"/>
          </p:cNvSpPr>
          <p:nvPr/>
        </p:nvSpPr>
        <p:spPr bwMode="auto">
          <a:xfrm>
            <a:off x="3020616" y="480060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농림</a:t>
            </a:r>
            <a:r>
              <a:rPr lang="en-US" altLang="ko-KR" sz="1200">
                <a:latin typeface="+mn-ea"/>
              </a:rPr>
              <a:t>, </a:t>
            </a:r>
            <a:r>
              <a:rPr lang="ko-KR" altLang="en-US" sz="1200">
                <a:latin typeface="+mn-ea"/>
              </a:rPr>
              <a:t>수산</a:t>
            </a:r>
          </a:p>
        </p:txBody>
      </p:sp>
      <p:sp>
        <p:nvSpPr>
          <p:cNvPr id="17" name="Text Box 28"/>
          <p:cNvSpPr txBox="1">
            <a:spLocks noChangeArrowheads="1"/>
          </p:cNvSpPr>
          <p:nvPr/>
        </p:nvSpPr>
        <p:spPr bwMode="auto">
          <a:xfrm>
            <a:off x="2411016" y="5105400"/>
            <a:ext cx="1447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저온식품유통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온실관리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수경재배</a:t>
            </a:r>
          </a:p>
        </p:txBody>
      </p:sp>
      <p:sp>
        <p:nvSpPr>
          <p:cNvPr id="18" name="Rectangle 29"/>
          <p:cNvSpPr>
            <a:spLocks noChangeArrowheads="1"/>
          </p:cNvSpPr>
          <p:nvPr/>
        </p:nvSpPr>
        <p:spPr bwMode="auto">
          <a:xfrm>
            <a:off x="4316016" y="487680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환경</a:t>
            </a:r>
          </a:p>
        </p:txBody>
      </p:sp>
      <p:sp>
        <p:nvSpPr>
          <p:cNvPr id="19" name="Text Box 30"/>
          <p:cNvSpPr txBox="1">
            <a:spLocks noChangeArrowheads="1"/>
          </p:cNvSpPr>
          <p:nvPr/>
        </p:nvSpPr>
        <p:spPr bwMode="auto">
          <a:xfrm>
            <a:off x="3935016" y="5257800"/>
            <a:ext cx="914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&lt;</a:t>
            </a:r>
            <a:r>
              <a:rPr lang="ko-KR" altLang="en-US" sz="1000">
                <a:latin typeface="+mn-ea"/>
                <a:ea typeface="+mn-ea"/>
              </a:rPr>
              <a:t>기상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기상로봇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기상부이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기상위성</a:t>
            </a:r>
          </a:p>
        </p:txBody>
      </p:sp>
      <p:sp>
        <p:nvSpPr>
          <p:cNvPr id="20" name="Text Box 31"/>
          <p:cNvSpPr txBox="1">
            <a:spLocks noChangeArrowheads="1"/>
          </p:cNvSpPr>
          <p:nvPr/>
        </p:nvSpPr>
        <p:spPr bwMode="auto">
          <a:xfrm>
            <a:off x="4697016" y="52578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&lt;</a:t>
            </a:r>
            <a:r>
              <a:rPr lang="ko-KR" altLang="en-US" sz="1000">
                <a:latin typeface="+mn-ea"/>
                <a:ea typeface="+mn-ea"/>
              </a:rPr>
              <a:t>모니터링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대기 감시 원격측정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수질 원격측정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환경감시위생</a:t>
            </a:r>
          </a:p>
        </p:txBody>
      </p:sp>
      <p:sp>
        <p:nvSpPr>
          <p:cNvPr id="21" name="Rectangle 32"/>
          <p:cNvSpPr>
            <a:spLocks noChangeArrowheads="1"/>
          </p:cNvSpPr>
          <p:nvPr/>
        </p:nvSpPr>
        <p:spPr bwMode="auto">
          <a:xfrm>
            <a:off x="5687616" y="411480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>
                <a:latin typeface="+mn-ea"/>
              </a:rPr>
              <a:t>재해</a:t>
            </a: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5763816" y="44958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&lt;</a:t>
            </a:r>
            <a:r>
              <a:rPr lang="ko-KR" altLang="en-US" sz="1000">
                <a:latin typeface="+mn-ea"/>
                <a:ea typeface="+mn-ea"/>
              </a:rPr>
              <a:t>방재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연기감지기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가스누출경보기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감전차단기</a:t>
            </a:r>
          </a:p>
        </p:txBody>
      </p:sp>
      <p:sp>
        <p:nvSpPr>
          <p:cNvPr id="23" name="Text Box 34"/>
          <p:cNvSpPr txBox="1">
            <a:spLocks noChangeArrowheads="1"/>
          </p:cNvSpPr>
          <p:nvPr/>
        </p:nvSpPr>
        <p:spPr bwMode="auto">
          <a:xfrm>
            <a:off x="6602016" y="4267200"/>
            <a:ext cx="13716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&lt;</a:t>
            </a:r>
            <a:r>
              <a:rPr lang="ko-KR" altLang="en-US" sz="1000">
                <a:latin typeface="+mn-ea"/>
                <a:ea typeface="+mn-ea"/>
              </a:rPr>
              <a:t>방범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피격경보기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진입경보기</a:t>
            </a:r>
          </a:p>
        </p:txBody>
      </p:sp>
      <p:sp>
        <p:nvSpPr>
          <p:cNvPr id="24" name="Rectangle 35"/>
          <p:cNvSpPr>
            <a:spLocks noChangeArrowheads="1"/>
          </p:cNvSpPr>
          <p:nvPr/>
        </p:nvSpPr>
        <p:spPr bwMode="auto">
          <a:xfrm>
            <a:off x="5687616" y="3048000"/>
            <a:ext cx="914400" cy="304800"/>
          </a:xfrm>
          <a:prstGeom prst="rect">
            <a:avLst/>
          </a:prstGeom>
          <a:gradFill rotWithShape="0">
            <a:gsLst>
              <a:gs pos="0">
                <a:schemeClr val="hlink"/>
              </a:gs>
              <a:gs pos="50000">
                <a:schemeClr val="bg1"/>
              </a:gs>
              <a:gs pos="100000">
                <a:schemeClr val="hlink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200" dirty="0" smtClean="0">
                <a:latin typeface="+mn-ea"/>
              </a:rPr>
              <a:t>교통</a:t>
            </a:r>
            <a:endParaRPr lang="ko-KR" altLang="en-US" sz="1200" dirty="0">
              <a:latin typeface="+mn-ea"/>
            </a:endParaRPr>
          </a:p>
        </p:txBody>
      </p:sp>
      <p:sp>
        <p:nvSpPr>
          <p:cNvPr id="25" name="Text Box 36"/>
          <p:cNvSpPr txBox="1">
            <a:spLocks noChangeArrowheads="1"/>
          </p:cNvSpPr>
          <p:nvPr/>
        </p:nvSpPr>
        <p:spPr bwMode="auto">
          <a:xfrm>
            <a:off x="5763816" y="22860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   &lt;</a:t>
            </a:r>
            <a:r>
              <a:rPr lang="ko-KR" altLang="en-US" sz="1000">
                <a:latin typeface="+mn-ea"/>
                <a:ea typeface="+mn-ea"/>
              </a:rPr>
              <a:t>교통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교통관제시스템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자동열차제어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자동개찰</a:t>
            </a:r>
          </a:p>
        </p:txBody>
      </p:sp>
      <p:sp>
        <p:nvSpPr>
          <p:cNvPr id="26" name="Text Box 37"/>
          <p:cNvSpPr txBox="1">
            <a:spLocks noChangeArrowheads="1"/>
          </p:cNvSpPr>
          <p:nvPr/>
        </p:nvSpPr>
        <p:spPr bwMode="auto">
          <a:xfrm>
            <a:off x="6602016" y="2895600"/>
            <a:ext cx="1371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794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just" eaLnBrk="1" hangingPunct="1">
              <a:buFont typeface="Wingdings 3" pitchFamily="18" charset="2"/>
              <a:buNone/>
            </a:pPr>
            <a:r>
              <a:rPr lang="en-US" altLang="ko-KR" sz="1000">
                <a:latin typeface="+mn-ea"/>
                <a:ea typeface="+mn-ea"/>
              </a:rPr>
              <a:t>  &lt;</a:t>
            </a:r>
            <a:r>
              <a:rPr lang="ko-KR" altLang="en-US" sz="1000">
                <a:latin typeface="+mn-ea"/>
                <a:ea typeface="+mn-ea"/>
              </a:rPr>
              <a:t>자동차</a:t>
            </a:r>
            <a:r>
              <a:rPr lang="en-US" altLang="ko-KR" sz="1000">
                <a:latin typeface="+mn-ea"/>
                <a:ea typeface="+mn-ea"/>
              </a:rPr>
              <a:t>&gt;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전자연료분사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배기가스감시</a:t>
            </a:r>
          </a:p>
          <a:p>
            <a:pPr algn="just" eaLnBrk="1" hangingPunct="1">
              <a:buFont typeface="Wingdings 3" pitchFamily="18" charset="2"/>
              <a:buNone/>
            </a:pPr>
            <a:r>
              <a:rPr lang="ko-KR" altLang="en-US" sz="1000">
                <a:latin typeface="+mn-ea"/>
                <a:ea typeface="+mn-ea"/>
              </a:rPr>
              <a:t>충돌방지</a:t>
            </a:r>
          </a:p>
        </p:txBody>
      </p:sp>
    </p:spTree>
    <p:extLst>
      <p:ext uri="{BB962C8B-B14F-4D97-AF65-F5344CB8AC3E}">
        <p14:creationId xmlns:p14="http://schemas.microsoft.com/office/powerpoint/2010/main" val="16720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09728"/>
            <a:ext cx="8063134" cy="798992"/>
          </a:xfrm>
        </p:spPr>
        <p:txBody>
          <a:bodyPr>
            <a:normAutofit/>
          </a:bodyPr>
          <a:lstStyle/>
          <a:p>
            <a:r>
              <a:rPr lang="en-US" altLang="ko-KR" b="1" dirty="0" smtClean="0"/>
              <a:t>USN(Ubiquitous Sensor Network)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283844"/>
            <a:ext cx="8229600" cy="5025476"/>
          </a:xfrm>
        </p:spPr>
        <p:txBody>
          <a:bodyPr>
            <a:normAutofit/>
          </a:bodyPr>
          <a:lstStyle/>
          <a:p>
            <a:r>
              <a:rPr lang="ko-KR" altLang="en-US" dirty="0"/>
              <a:t>필요한 모든 것</a:t>
            </a:r>
            <a:r>
              <a:rPr lang="en-US" altLang="ko-KR" dirty="0"/>
              <a:t>(</a:t>
            </a:r>
            <a:r>
              <a:rPr lang="ko-KR" altLang="en-US" dirty="0"/>
              <a:t>곳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센서류를 </a:t>
            </a:r>
            <a:r>
              <a:rPr lang="ko-KR" altLang="en-US" dirty="0"/>
              <a:t>부착하고</a:t>
            </a:r>
            <a:r>
              <a:rPr lang="en-US" altLang="ko-KR" dirty="0"/>
              <a:t>(Ubiquitous</a:t>
            </a:r>
            <a:r>
              <a:rPr lang="en-US" altLang="ko-KR" dirty="0" smtClean="0"/>
              <a:t>),</a:t>
            </a:r>
            <a:endParaRPr lang="en-US" altLang="ko-KR" dirty="0"/>
          </a:p>
          <a:p>
            <a:r>
              <a:rPr lang="ko-KR" altLang="en-US" dirty="0"/>
              <a:t>이를 통하여 기본적인 사물의 인식정보</a:t>
            </a:r>
            <a:r>
              <a:rPr lang="en-US" altLang="ko-KR" dirty="0"/>
              <a:t>(Identification)</a:t>
            </a:r>
            <a:r>
              <a:rPr lang="ko-KR" altLang="en-US" dirty="0"/>
              <a:t>는 물론 주변의 환경정보</a:t>
            </a:r>
            <a:r>
              <a:rPr lang="en-US" altLang="ko-KR" dirty="0"/>
              <a:t>(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오염정보</a:t>
            </a:r>
            <a:r>
              <a:rPr lang="en-US" altLang="ko-KR" dirty="0"/>
              <a:t>, </a:t>
            </a:r>
            <a:r>
              <a:rPr lang="ko-KR" altLang="en-US" dirty="0"/>
              <a:t>균열정보 등</a:t>
            </a:r>
            <a:r>
              <a:rPr lang="en-US" altLang="ko-KR" dirty="0"/>
              <a:t>)</a:t>
            </a:r>
            <a:r>
              <a:rPr lang="ko-KR" altLang="en-US" dirty="0"/>
              <a:t>까지 탐지하여</a:t>
            </a:r>
            <a:r>
              <a:rPr lang="en-US" altLang="ko-KR" dirty="0"/>
              <a:t>(Sensor</a:t>
            </a:r>
            <a:r>
              <a:rPr lang="en-US" altLang="ko-KR" dirty="0" smtClean="0"/>
              <a:t>),</a:t>
            </a:r>
            <a:endParaRPr lang="en-US" altLang="ko-KR" dirty="0"/>
          </a:p>
          <a:p>
            <a:r>
              <a:rPr lang="ko-KR" altLang="en-US" dirty="0"/>
              <a:t>이를 실시간으로 네트워크에 연결하고</a:t>
            </a:r>
            <a:r>
              <a:rPr lang="en-US" altLang="ko-KR" dirty="0"/>
              <a:t>, </a:t>
            </a:r>
            <a:r>
              <a:rPr lang="ko-KR" altLang="en-US" dirty="0"/>
              <a:t>그 정보를 관리하는 것을 의미하며</a:t>
            </a:r>
            <a:r>
              <a:rPr lang="en-US" altLang="ko-KR" dirty="0"/>
              <a:t>(Network</a:t>
            </a:r>
            <a:r>
              <a:rPr lang="en-US" altLang="ko-KR" dirty="0" smtClean="0"/>
              <a:t>),</a:t>
            </a:r>
          </a:p>
          <a:p>
            <a:endParaRPr lang="en-US" altLang="ko-KR" dirty="0"/>
          </a:p>
          <a:p>
            <a:r>
              <a:rPr lang="ko-KR" altLang="en-US" dirty="0"/>
              <a:t>궁극적으로는 모든 사물에 </a:t>
            </a:r>
            <a:r>
              <a:rPr lang="en-US" altLang="ko-KR" dirty="0"/>
              <a:t>computing </a:t>
            </a:r>
            <a:r>
              <a:rPr lang="ko-KR" altLang="en-US" dirty="0"/>
              <a:t>및 </a:t>
            </a:r>
            <a:r>
              <a:rPr lang="en-US" altLang="ko-KR" dirty="0"/>
              <a:t>communication </a:t>
            </a:r>
            <a:r>
              <a:rPr lang="ko-KR" altLang="en-US" dirty="0"/>
              <a:t>기능을 부여하여 </a:t>
            </a:r>
            <a:r>
              <a:rPr lang="en-US" altLang="ko-KR" dirty="0"/>
              <a:t>anytime, anywhere, anything </a:t>
            </a:r>
            <a:r>
              <a:rPr lang="ko-KR" altLang="en-US" dirty="0"/>
              <a:t>통신이 가능한 환경을 구현하는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16416" y="6309320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22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109728"/>
            <a:ext cx="5943600" cy="734695"/>
          </a:xfrm>
        </p:spPr>
        <p:txBody>
          <a:bodyPr/>
          <a:lstStyle/>
          <a:p>
            <a:r>
              <a:rPr lang="en-US" altLang="ko-KR" b="1" dirty="0" smtClean="0"/>
              <a:t>Sensor Network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3670" y="894906"/>
            <a:ext cx="8229600" cy="3835743"/>
          </a:xfrm>
        </p:spPr>
        <p:txBody>
          <a:bodyPr>
            <a:noAutofit/>
          </a:bodyPr>
          <a:lstStyle/>
          <a:p>
            <a:r>
              <a:rPr lang="ko-KR" altLang="en-US" sz="1800" dirty="0"/>
              <a:t>특정 영역 내에 배치된 다수의 센서 </a:t>
            </a:r>
            <a:r>
              <a:rPr lang="ko-KR" altLang="en-US" sz="1800" dirty="0" err="1"/>
              <a:t>노드들로</a:t>
            </a:r>
            <a:r>
              <a:rPr lang="ko-KR" altLang="en-US" sz="1800" dirty="0"/>
              <a:t> 이루어진 유무선 네트워크</a:t>
            </a:r>
          </a:p>
          <a:p>
            <a:r>
              <a:rPr lang="ko-KR" altLang="en-US" sz="1800" dirty="0"/>
              <a:t>서비스 영역에 센서 </a:t>
            </a:r>
            <a:r>
              <a:rPr lang="ko-KR" altLang="en-US" sz="1800" dirty="0" err="1"/>
              <a:t>노드들이</a:t>
            </a:r>
            <a:r>
              <a:rPr lang="ko-KR" altLang="en-US" sz="1800" dirty="0"/>
              <a:t> 배치되고 네트워크를 형성한 후 필요한 </a:t>
            </a:r>
            <a:r>
              <a:rPr lang="ko-KR" altLang="en-US" sz="1800" dirty="0" err="1"/>
              <a:t>실세계</a:t>
            </a:r>
            <a:r>
              <a:rPr lang="en-US" altLang="ko-KR" sz="1800" dirty="0"/>
              <a:t>(Physical World)</a:t>
            </a:r>
            <a:r>
              <a:rPr lang="ko-KR" altLang="en-US" sz="1800" dirty="0"/>
              <a:t>의 정보를 수집 및 처리</a:t>
            </a:r>
          </a:p>
          <a:p>
            <a:r>
              <a:rPr lang="ko-KR" altLang="en-US" sz="1800" dirty="0"/>
              <a:t>센서 네트워크의 구조</a:t>
            </a:r>
          </a:p>
          <a:p>
            <a:pPr lvl="1"/>
            <a:r>
              <a:rPr lang="ko-KR" altLang="en-US" dirty="0"/>
              <a:t>센서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/>
            <a:r>
              <a:rPr lang="en-US" altLang="ko-KR" sz="1800" dirty="0"/>
              <a:t>(1) Computation: Data processing</a:t>
            </a:r>
          </a:p>
          <a:p>
            <a:pPr lvl="2"/>
            <a:r>
              <a:rPr lang="en-US" altLang="ko-KR" sz="1800" dirty="0"/>
              <a:t>(2) Sensing: </a:t>
            </a:r>
            <a:r>
              <a:rPr lang="ko-KR" altLang="en-US" sz="1800" dirty="0"/>
              <a:t>자연의 음성</a:t>
            </a:r>
            <a:r>
              <a:rPr lang="en-US" altLang="ko-KR" sz="1800" dirty="0"/>
              <a:t>, </a:t>
            </a:r>
            <a:r>
              <a:rPr lang="ko-KR" altLang="en-US" sz="1800" dirty="0"/>
              <a:t>빛</a:t>
            </a:r>
            <a:r>
              <a:rPr lang="en-US" altLang="ko-KR" sz="1800" dirty="0"/>
              <a:t>, </a:t>
            </a:r>
            <a:r>
              <a:rPr lang="ko-KR" altLang="en-US" sz="1800" dirty="0"/>
              <a:t>온도</a:t>
            </a:r>
            <a:r>
              <a:rPr lang="en-US" altLang="ko-KR" sz="1800" dirty="0"/>
              <a:t>, </a:t>
            </a:r>
            <a:r>
              <a:rPr lang="ko-KR" altLang="en-US" sz="1800" dirty="0"/>
              <a:t>바람</a:t>
            </a:r>
            <a:r>
              <a:rPr lang="en-US" altLang="ko-KR" sz="1800" dirty="0"/>
              <a:t>, </a:t>
            </a:r>
            <a:r>
              <a:rPr lang="ko-KR" altLang="en-US" sz="1800" dirty="0"/>
              <a:t>습도 등을 감지</a:t>
            </a:r>
          </a:p>
          <a:p>
            <a:pPr lvl="2"/>
            <a:r>
              <a:rPr lang="en-US" altLang="ko-KR" sz="1800" dirty="0"/>
              <a:t>(3) Communication: RF transceiver, Laser module </a:t>
            </a:r>
            <a:r>
              <a:rPr lang="ko-KR" altLang="en-US" sz="1800" dirty="0"/>
              <a:t>등</a:t>
            </a:r>
          </a:p>
          <a:p>
            <a:pPr lvl="1"/>
            <a:r>
              <a:rPr lang="ko-KR" altLang="en-US" dirty="0" err="1"/>
              <a:t>싱크</a:t>
            </a:r>
            <a:r>
              <a:rPr lang="en-US" altLang="ko-KR" dirty="0"/>
              <a:t>(Sink) </a:t>
            </a:r>
            <a:r>
              <a:rPr lang="ko-KR" altLang="en-US" dirty="0" err="1"/>
              <a:t>노드</a:t>
            </a:r>
            <a:endParaRPr lang="ko-KR" altLang="en-US" dirty="0"/>
          </a:p>
          <a:p>
            <a:pPr lvl="2"/>
            <a:r>
              <a:rPr lang="en-US" altLang="ko-KR" sz="1800" dirty="0"/>
              <a:t>: </a:t>
            </a:r>
            <a:r>
              <a:rPr lang="ko-KR" altLang="en-US" sz="1800" dirty="0"/>
              <a:t>인터넷이나 인공위성을 통하여 사용자와 통신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88424" y="6379616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767" y="6210200"/>
            <a:ext cx="31750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loud"/>
          <p:cNvSpPr>
            <a:spLocks noChangeAspect="1" noEditPoints="1" noChangeArrowheads="1"/>
          </p:cNvSpPr>
          <p:nvPr/>
        </p:nvSpPr>
        <p:spPr bwMode="auto">
          <a:xfrm>
            <a:off x="1840954" y="5071962"/>
            <a:ext cx="1876425" cy="762000"/>
          </a:xfrm>
          <a:custGeom>
            <a:avLst/>
            <a:gdLst>
              <a:gd name="T0" fmla="*/ 5820 w 21600"/>
              <a:gd name="T1" fmla="*/ 381000 h 21600"/>
              <a:gd name="T2" fmla="*/ 938212 w 21600"/>
              <a:gd name="T3" fmla="*/ 761189 h 21600"/>
              <a:gd name="T4" fmla="*/ 1874861 w 21600"/>
              <a:gd name="T5" fmla="*/ 381000 h 21600"/>
              <a:gd name="T6" fmla="*/ 938212 w 21600"/>
              <a:gd name="T7" fmla="*/ 43568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3366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anchor="ctr"/>
          <a:lstStyle/>
          <a:p>
            <a:pPr algn="ctr" latinLnBrk="0"/>
            <a:r>
              <a:rPr kumimoji="0" lang="en-US" altLang="ko-KR" sz="1200" b="0">
                <a:latin typeface="Tahoma" pitchFamily="34" charset="0"/>
              </a:rPr>
              <a:t>Internet </a:t>
            </a:r>
          </a:p>
          <a:p>
            <a:pPr algn="ctr" latinLnBrk="0"/>
            <a:r>
              <a:rPr kumimoji="0" lang="en-US" altLang="ko-KR" sz="1200" b="0">
                <a:latin typeface="Tahoma" pitchFamily="34" charset="0"/>
              </a:rPr>
              <a:t>and</a:t>
            </a:r>
          </a:p>
          <a:p>
            <a:pPr algn="ctr" latinLnBrk="0"/>
            <a:r>
              <a:rPr kumimoji="0" lang="en-US" altLang="ko-KR" sz="1200" b="0">
                <a:latin typeface="Tahoma" pitchFamily="34" charset="0"/>
              </a:rPr>
              <a:t>Satellite</a:t>
            </a: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3028404" y="5856187"/>
            <a:ext cx="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192" y="6251475"/>
            <a:ext cx="493712" cy="23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174579" y="5252937"/>
            <a:ext cx="465138" cy="43815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0"/>
            <a:r>
              <a:rPr kumimoji="0" lang="en-US" altLang="ko-KR" sz="1100" dirty="0" smtClean="0">
                <a:latin typeface="Tahoma" pitchFamily="34" charset="0"/>
              </a:rPr>
              <a:t>Sink</a:t>
            </a:r>
          </a:p>
          <a:p>
            <a:pPr algn="ctr" latinLnBrk="0"/>
            <a:r>
              <a:rPr lang="en-US" altLang="ko-KR" sz="1100" dirty="0" smtClean="0">
                <a:latin typeface="Tahoma" pitchFamily="34" charset="0"/>
              </a:rPr>
              <a:t>node</a:t>
            </a:r>
            <a:endParaRPr kumimoji="0" lang="en-US" altLang="ko-KR" sz="1100" dirty="0">
              <a:latin typeface="Tahoma" pitchFamily="34" charset="0"/>
            </a:endParaRP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 flipH="1" flipV="1">
            <a:off x="5309642" y="5502175"/>
            <a:ext cx="26035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 flipV="1">
            <a:off x="6033542" y="5502175"/>
            <a:ext cx="309562" cy="79375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3" name="Cloud"/>
          <p:cNvSpPr>
            <a:spLocks noChangeAspect="1" noEditPoints="1" noChangeArrowheads="1"/>
          </p:cNvSpPr>
          <p:nvPr/>
        </p:nvSpPr>
        <p:spPr bwMode="auto">
          <a:xfrm>
            <a:off x="4881017" y="5252937"/>
            <a:ext cx="2066925" cy="1055688"/>
          </a:xfrm>
          <a:custGeom>
            <a:avLst/>
            <a:gdLst>
              <a:gd name="T0" fmla="*/ 6411 w 21600"/>
              <a:gd name="T1" fmla="*/ 527844 h 21600"/>
              <a:gd name="T2" fmla="*/ 1033463 w 21600"/>
              <a:gd name="T3" fmla="*/ 1054564 h 21600"/>
              <a:gd name="T4" fmla="*/ 2065203 w 21600"/>
              <a:gd name="T5" fmla="*/ 527844 h 21600"/>
              <a:gd name="T6" fmla="*/ 1033463 w 21600"/>
              <a:gd name="T7" fmla="*/ 6036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977 w 21600"/>
              <a:gd name="T13" fmla="*/ 3262 h 21600"/>
              <a:gd name="T14" fmla="*/ 17087 w 21600"/>
              <a:gd name="T15" fmla="*/ 1733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lnTo>
                  <a:pt x="1949" y="7180"/>
                </a:ln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ko-KR" altLang="en-US" sz="1400"/>
          </a:p>
        </p:txBody>
      </p:sp>
      <p:sp>
        <p:nvSpPr>
          <p:cNvPr id="14" name="Oval 11"/>
          <p:cNvSpPr>
            <a:spLocks noChangeArrowheads="1"/>
          </p:cNvSpPr>
          <p:nvPr/>
        </p:nvSpPr>
        <p:spPr bwMode="auto">
          <a:xfrm>
            <a:off x="5136604" y="5611712"/>
            <a:ext cx="103188" cy="793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5" name="Oval 12"/>
          <p:cNvSpPr>
            <a:spLocks noChangeArrowheads="1"/>
          </p:cNvSpPr>
          <p:nvPr/>
        </p:nvSpPr>
        <p:spPr bwMode="auto">
          <a:xfrm>
            <a:off x="6056336" y="5931059"/>
            <a:ext cx="101600" cy="793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6" name="Oval 13"/>
          <p:cNvSpPr>
            <a:spLocks noChangeArrowheads="1"/>
          </p:cNvSpPr>
          <p:nvPr/>
        </p:nvSpPr>
        <p:spPr bwMode="auto">
          <a:xfrm>
            <a:off x="6366917" y="5895875"/>
            <a:ext cx="103187" cy="793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7" name="Oval 14"/>
          <p:cNvSpPr>
            <a:spLocks noChangeArrowheads="1"/>
          </p:cNvSpPr>
          <p:nvPr/>
        </p:nvSpPr>
        <p:spPr bwMode="auto">
          <a:xfrm>
            <a:off x="5831929" y="5973662"/>
            <a:ext cx="103188" cy="793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4774654" y="6356250"/>
            <a:ext cx="103188" cy="79375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 flipH="1" flipV="1">
            <a:off x="5244554" y="5689500"/>
            <a:ext cx="309563" cy="793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6004967" y="5738712"/>
            <a:ext cx="101600" cy="793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6417717" y="5581550"/>
            <a:ext cx="103187" cy="77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6676479" y="5778400"/>
            <a:ext cx="104775" cy="793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3" name="Oval 20"/>
          <p:cNvSpPr>
            <a:spLocks noChangeArrowheads="1"/>
          </p:cNvSpPr>
          <p:nvPr/>
        </p:nvSpPr>
        <p:spPr bwMode="auto">
          <a:xfrm>
            <a:off x="5333454" y="5935562"/>
            <a:ext cx="103188" cy="793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4" name="Oval 21"/>
          <p:cNvSpPr>
            <a:spLocks noChangeArrowheads="1"/>
          </p:cNvSpPr>
          <p:nvPr/>
        </p:nvSpPr>
        <p:spPr bwMode="auto">
          <a:xfrm>
            <a:off x="5592217" y="5462487"/>
            <a:ext cx="103187" cy="793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pic>
        <p:nvPicPr>
          <p:cNvPr id="25" name="Pictur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104" y="6132412"/>
            <a:ext cx="83820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 Box 23"/>
          <p:cNvSpPr txBox="1">
            <a:spLocks noChangeArrowheads="1"/>
          </p:cNvSpPr>
          <p:nvPr/>
        </p:nvSpPr>
        <p:spPr bwMode="auto">
          <a:xfrm>
            <a:off x="4761582" y="6289575"/>
            <a:ext cx="166603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/>
            <a:r>
              <a:rPr kumimoji="0" lang="en-US" altLang="ko-KR" sz="1400" b="0">
                <a:latin typeface="Tahoma" pitchFamily="34" charset="0"/>
              </a:rPr>
              <a:t>active sensor node</a:t>
            </a: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5550806" y="5013522"/>
            <a:ext cx="111152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latinLnBrk="0" hangingPunct="1"/>
            <a:r>
              <a:rPr kumimoji="0" lang="en-US" altLang="ko-KR" sz="1400" b="0" dirty="0">
                <a:latin typeface="Tahoma" pitchFamily="34" charset="0"/>
              </a:rPr>
              <a:t>Sensor field</a:t>
            </a:r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 flipH="1" flipV="1">
            <a:off x="5643017" y="5816500"/>
            <a:ext cx="206375" cy="15716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 flipH="1">
            <a:off x="5954167" y="5935562"/>
            <a:ext cx="360362" cy="793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 flipH="1" flipV="1">
            <a:off x="4639717" y="5440262"/>
            <a:ext cx="403225" cy="166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31" name="Line 28"/>
          <p:cNvSpPr>
            <a:spLocks noChangeShapeType="1"/>
          </p:cNvSpPr>
          <p:nvPr/>
        </p:nvSpPr>
        <p:spPr bwMode="auto">
          <a:xfrm flipH="1" flipV="1">
            <a:off x="3684042" y="5440262"/>
            <a:ext cx="5032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 sz="1400"/>
          </a:p>
        </p:txBody>
      </p:sp>
      <p:sp>
        <p:nvSpPr>
          <p:cNvPr id="32" name="직사각형 31"/>
          <p:cNvSpPr/>
          <p:nvPr/>
        </p:nvSpPr>
        <p:spPr>
          <a:xfrm>
            <a:off x="3277578" y="4920306"/>
            <a:ext cx="402928" cy="1054944"/>
          </a:xfrm>
          <a:prstGeom prst="rect">
            <a:avLst/>
          </a:prstGeom>
          <a:solidFill>
            <a:srgbClr val="FF9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2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Sensor Node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539552" y="1042712"/>
            <a:ext cx="8229600" cy="1317533"/>
          </a:xfrm>
        </p:spPr>
        <p:txBody>
          <a:bodyPr>
            <a:noAutofit/>
          </a:bodyPr>
          <a:lstStyle/>
          <a:p>
            <a:r>
              <a:rPr lang="ko-KR" altLang="en-US" sz="1800" dirty="0" err="1" smtClean="0"/>
              <a:t>센서노드의</a:t>
            </a:r>
            <a:r>
              <a:rPr lang="ko-KR" altLang="en-US" sz="1800" dirty="0" smtClean="0"/>
              <a:t> 기능</a:t>
            </a:r>
            <a:endParaRPr lang="en-US" altLang="ko-KR" sz="1800" dirty="0" smtClean="0"/>
          </a:p>
          <a:p>
            <a:pPr lvl="1"/>
            <a:r>
              <a:rPr lang="ko-KR" altLang="en-US" dirty="0"/>
              <a:t>센서들을 통한 정보 획득</a:t>
            </a:r>
          </a:p>
          <a:p>
            <a:pPr lvl="1"/>
            <a:r>
              <a:rPr lang="ko-KR" altLang="en-US" dirty="0"/>
              <a:t>무선 네트워크를 통한 </a:t>
            </a:r>
            <a:r>
              <a:rPr lang="ko-KR" altLang="en-US" dirty="0" smtClean="0"/>
              <a:t>통신</a:t>
            </a:r>
            <a:endParaRPr lang="en-US" altLang="ko-KR" dirty="0" smtClean="0"/>
          </a:p>
          <a:p>
            <a:r>
              <a:rPr lang="ko-KR" altLang="en-US" sz="1800" dirty="0" smtClean="0"/>
              <a:t>하드웨어의 예</a:t>
            </a:r>
            <a:endParaRPr lang="ko-KR" altLang="en-US" sz="1800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391327" y="6376243"/>
            <a:ext cx="573161" cy="365125"/>
          </a:xfrm>
        </p:spPr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8" name="Picture 5" descr="5mmmo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57" y="3095486"/>
            <a:ext cx="1141413" cy="13255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1607078" y="4406761"/>
            <a:ext cx="15478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Silicon Mote</a:t>
            </a:r>
            <a:br>
              <a:rPr lang="en-US" altLang="ko-KR" sz="1400" dirty="0"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(IPTO)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690073" y="6426061"/>
            <a:ext cx="22844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Smart-Its(Europe)</a:t>
            </a:r>
          </a:p>
        </p:txBody>
      </p: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1321773" y="5417999"/>
            <a:ext cx="2947987" cy="1009650"/>
            <a:chOff x="288" y="2688"/>
            <a:chExt cx="1920" cy="768"/>
          </a:xfrm>
        </p:grpSpPr>
        <p:sp>
          <p:nvSpPr>
            <p:cNvPr id="12" name="Rectangle 22"/>
            <p:cNvSpPr>
              <a:spLocks noChangeArrowheads="1"/>
            </p:cNvSpPr>
            <p:nvPr/>
          </p:nvSpPr>
          <p:spPr bwMode="auto">
            <a:xfrm>
              <a:off x="288" y="2688"/>
              <a:ext cx="1920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" name="Picture 7" descr="Smart-Its pre prototyp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" y="2716"/>
              <a:ext cx="952" cy="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0" y="2716"/>
              <a:ext cx="580" cy="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0000FF"/>
                      </a:gs>
                      <a:gs pos="100000">
                        <a:srgbClr val="FFFFFF"/>
                      </a:gs>
                    </a:gsLst>
                    <a:path path="rect">
                      <a:fillToRect l="100000" b="100000"/>
                    </a:path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5" name="Object 11"/>
            <p:cNvGraphicFramePr>
              <a:graphicFrameLocks noChangeAspect="1"/>
            </p:cNvGraphicFramePr>
            <p:nvPr/>
          </p:nvGraphicFramePr>
          <p:xfrm>
            <a:off x="1997" y="3177"/>
            <a:ext cx="205" cy="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6" name="비트맵 이미지" r:id="rId6" imgW="695238" imgH="905001" progId="PBrush">
                    <p:embed/>
                  </p:oleObj>
                </mc:Choice>
                <mc:Fallback>
                  <p:oleObj name="비트맵 이미지" r:id="rId6" imgW="695238" imgH="905001" progId="PBrush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7" y="3177"/>
                          <a:ext cx="205" cy="2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gradFill rotWithShape="0">
                                <a:gsLst>
                                  <a:gs pos="0">
                                    <a:srgbClr val="0000FF"/>
                                  </a:gs>
                                  <a:gs pos="100000">
                                    <a:srgbClr val="FFFFFF"/>
                                  </a:gs>
                                </a:gsLst>
                                <a:path path="rect">
                                  <a:fillToRect l="100000" b="100000"/>
                                </a:path>
                              </a:gra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12"/>
            <p:cNvSpPr>
              <a:spLocks noChangeShapeType="1"/>
            </p:cNvSpPr>
            <p:nvPr/>
          </p:nvSpPr>
          <p:spPr bwMode="auto">
            <a:xfrm flipH="1">
              <a:off x="1622" y="3282"/>
              <a:ext cx="383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7" name="Group 29"/>
          <p:cNvGrpSpPr>
            <a:grpSpLocks/>
          </p:cNvGrpSpPr>
          <p:nvPr/>
        </p:nvGrpSpPr>
        <p:grpSpPr bwMode="auto">
          <a:xfrm>
            <a:off x="3324261" y="3084374"/>
            <a:ext cx="3241675" cy="1323975"/>
            <a:chOff x="1776" y="960"/>
            <a:chExt cx="2112" cy="1008"/>
          </a:xfrm>
        </p:grpSpPr>
        <p:sp>
          <p:nvSpPr>
            <p:cNvPr id="18" name="Rectangle 28"/>
            <p:cNvSpPr>
              <a:spLocks noChangeArrowheads="1"/>
            </p:cNvSpPr>
            <p:nvPr/>
          </p:nvSpPr>
          <p:spPr bwMode="auto">
            <a:xfrm>
              <a:off x="1776" y="960"/>
              <a:ext cx="2112" cy="10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graphicFrame>
          <p:nvGraphicFramePr>
            <p:cNvPr id="19" name="Object 16"/>
            <p:cNvGraphicFramePr>
              <a:graphicFrameLocks noChangeAspect="1"/>
            </p:cNvGraphicFramePr>
            <p:nvPr/>
          </p:nvGraphicFramePr>
          <p:xfrm>
            <a:off x="1824" y="1008"/>
            <a:ext cx="1008" cy="8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7" name="Image" r:id="rId8" imgW="2882540" imgH="2349206" progId="">
                    <p:embed/>
                  </p:oleObj>
                </mc:Choice>
                <mc:Fallback>
                  <p:oleObj name="Image" r:id="rId8" imgW="2882540" imgH="234920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008"/>
                          <a:ext cx="1008" cy="8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" name="Object 17"/>
            <p:cNvGraphicFramePr>
              <a:graphicFrameLocks noChangeAspect="1"/>
            </p:cNvGraphicFramePr>
            <p:nvPr/>
          </p:nvGraphicFramePr>
          <p:xfrm>
            <a:off x="2928" y="1104"/>
            <a:ext cx="912" cy="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658" name="Image" r:id="rId10" imgW="2565079" imgH="2247619" progId="">
                    <p:embed/>
                  </p:oleObj>
                </mc:Choice>
                <mc:Fallback>
                  <p:oleObj name="Image" r:id="rId10" imgW="2565079" imgH="2247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8" y="1104"/>
                          <a:ext cx="912" cy="8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451266"/>
              </p:ext>
            </p:extLst>
          </p:nvPr>
        </p:nvGraphicFramePr>
        <p:xfrm>
          <a:off x="6907471" y="3095486"/>
          <a:ext cx="1890713" cy="1325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Image" r:id="rId12" imgW="2336508" imgH="1790476" progId="">
                  <p:embed/>
                </p:oleObj>
              </mc:Choice>
              <mc:Fallback>
                <p:oleObj name="Image" r:id="rId12" imgW="2336508" imgH="1790476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07471" y="3095486"/>
                        <a:ext cx="1890713" cy="13255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279479"/>
              </p:ext>
            </p:extLst>
          </p:nvPr>
        </p:nvGraphicFramePr>
        <p:xfrm>
          <a:off x="4906348" y="5416411"/>
          <a:ext cx="1447800" cy="10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0" name="Image" r:id="rId14" imgW="3238095" imgH="1600000" progId="">
                  <p:embed/>
                </p:oleObj>
              </mc:Choice>
              <mc:Fallback>
                <p:oleObj name="Image" r:id="rId14" imgW="3238095" imgH="16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6348" y="5416411"/>
                        <a:ext cx="1447800" cy="10112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7670647"/>
              </p:ext>
            </p:extLst>
          </p:nvPr>
        </p:nvGraphicFramePr>
        <p:xfrm>
          <a:off x="6960866" y="5360898"/>
          <a:ext cx="1357312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1" name="Image" r:id="rId16" imgW="2514286" imgH="1803175" progId="">
                  <p:embed/>
                </p:oleObj>
              </mc:Choice>
              <mc:Fallback>
                <p:oleObj name="Image" r:id="rId16" imgW="2514286" imgH="180317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0866" y="5360898"/>
                        <a:ext cx="1357312" cy="8588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3"/>
          <p:cNvSpPr>
            <a:spLocks noChangeArrowheads="1"/>
          </p:cNvSpPr>
          <p:nvPr/>
        </p:nvSpPr>
        <p:spPr bwMode="auto">
          <a:xfrm>
            <a:off x="4677748" y="6426061"/>
            <a:ext cx="1841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iBadge(UCLA)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6887841" y="6218148"/>
            <a:ext cx="14239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ROBOTMOTE</a:t>
            </a:r>
          </a:p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(USC)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3767174" y="4406761"/>
            <a:ext cx="20621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MICA2, MICA2Dot</a:t>
            </a:r>
          </a:p>
          <a:p>
            <a:pPr algn="ctr"/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(UC Berkeley)</a:t>
            </a:r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7275771" y="4406761"/>
            <a:ext cx="13255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400">
                <a:latin typeface="맑은 고딕" pitchFamily="50" charset="-127"/>
                <a:ea typeface="맑은 고딕" pitchFamily="50" charset="-127"/>
              </a:rPr>
              <a:t>μAMPS(MIT)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2219" y="4941168"/>
            <a:ext cx="28296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Smart Dust Project(90</a:t>
            </a:r>
            <a:r>
              <a:rPr lang="ko-KR" altLang="en-US" sz="1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년 후반</a:t>
            </a:r>
            <a:r>
              <a:rPr lang="en-US" altLang="ko-KR" sz="10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, UC Berkeley)</a:t>
            </a:r>
            <a:endParaRPr lang="ko-KR" altLang="en-US" sz="10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1560" y="3086347"/>
            <a:ext cx="1113818" cy="11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5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USN </a:t>
            </a:r>
            <a:r>
              <a:rPr lang="ko-KR" altLang="en-US" dirty="0" smtClean="0"/>
              <a:t>응용서비스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69986"/>
            <a:ext cx="8208912" cy="535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218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USN </a:t>
            </a:r>
            <a:r>
              <a:rPr lang="ko-KR" altLang="en-US" dirty="0" err="1" smtClean="0"/>
              <a:t>미들웨어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620272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27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0" y="6527800"/>
            <a:ext cx="1981200" cy="180975"/>
          </a:xfrm>
        </p:spPr>
        <p:txBody>
          <a:bodyPr/>
          <a:lstStyle/>
          <a:p>
            <a:fld id="{782A1067-2F59-4201-81CF-7E6ED219CBAA}" type="slidenum">
              <a:rPr lang="en-US" altLang="ko-KR"/>
              <a:pPr/>
              <a:t>27</a:t>
            </a:fld>
            <a:endParaRPr lang="en-US" altLang="ko-KR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84213" y="277813"/>
            <a:ext cx="8002587" cy="70326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USN</a:t>
            </a:r>
            <a:r>
              <a:rPr kumimoji="1" lang="ko-KR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도시 기반시설 관제 시스템</a:t>
            </a:r>
            <a:r>
              <a:rPr kumimoji="1" lang="en-US" altLang="ko-KR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(2006)</a:t>
            </a:r>
            <a:endParaRPr kumimoji="1" lang="ko-KR" altLang="en-US" sz="32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47768"/>
            <a:ext cx="7632848" cy="56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055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527800"/>
            <a:ext cx="1981200" cy="180975"/>
          </a:xfrm>
        </p:spPr>
        <p:txBody>
          <a:bodyPr/>
          <a:lstStyle/>
          <a:p>
            <a:fld id="{C7947CC1-0890-4CDE-A942-649275BB9FE3}" type="slidenum">
              <a:rPr lang="en-US" altLang="ko-KR"/>
              <a:pPr/>
              <a:t>3</a:t>
            </a:fld>
            <a:endParaRPr lang="en-US" altLang="ko-KR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4571999" y="2471738"/>
            <a:ext cx="4124325" cy="3482975"/>
            <a:chOff x="2888" y="1066"/>
            <a:chExt cx="2598" cy="2194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2966" y="1269"/>
              <a:ext cx="2520" cy="1668"/>
              <a:chOff x="2888" y="1288"/>
              <a:chExt cx="2528" cy="2024"/>
            </a:xfrm>
          </p:grpSpPr>
          <p:sp>
            <p:nvSpPr>
              <p:cNvPr id="29701" name="Rectangle 5"/>
              <p:cNvSpPr>
                <a:spLocks noChangeArrowheads="1"/>
              </p:cNvSpPr>
              <p:nvPr/>
            </p:nvSpPr>
            <p:spPr bwMode="auto">
              <a:xfrm>
                <a:off x="2888" y="1288"/>
                <a:ext cx="2528" cy="2024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graphicFrame>
            <p:nvGraphicFramePr>
              <p:cNvPr id="29702" name="Object 6"/>
              <p:cNvGraphicFramePr>
                <a:graphicFrameLocks noChangeAspect="1"/>
              </p:cNvGraphicFramePr>
              <p:nvPr/>
            </p:nvGraphicFramePr>
            <p:xfrm>
              <a:off x="2912" y="1310"/>
              <a:ext cx="2484" cy="19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508" name="비트맵 이미지" r:id="rId3" imgW="3943901" imgH="3104762" progId="PBrush">
                      <p:embed/>
                    </p:oleObj>
                  </mc:Choice>
                  <mc:Fallback>
                    <p:oleObj name="비트맵 이미지" r:id="rId3" imgW="3943901" imgH="3104762" progId="PBrush">
                      <p:embed/>
                      <p:pic>
                        <p:nvPicPr>
                          <p:cNvPr id="0" name="Picture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2" y="1310"/>
                            <a:ext cx="2484" cy="195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9703" name="Text Box 7"/>
            <p:cNvSpPr txBox="1">
              <a:spLocks noChangeArrowheads="1"/>
            </p:cNvSpPr>
            <p:nvPr/>
          </p:nvSpPr>
          <p:spPr bwMode="auto">
            <a:xfrm>
              <a:off x="2998" y="1066"/>
              <a:ext cx="2488" cy="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600" b="1" dirty="0" smtClean="0">
                  <a:latin typeface="굴림" pitchFamily="50" charset="-127"/>
                </a:rPr>
                <a:t>ubiquitous computing</a:t>
              </a:r>
              <a:endParaRPr lang="en-US" altLang="ko-KR" sz="1600" dirty="0">
                <a:latin typeface="굴림" pitchFamily="50" charset="-127"/>
              </a:endParaRPr>
            </a:p>
          </p:txBody>
        </p:sp>
        <p:sp>
          <p:nvSpPr>
            <p:cNvPr id="29704" name="Text Box 8"/>
            <p:cNvSpPr txBox="1">
              <a:spLocks noChangeArrowheads="1"/>
            </p:cNvSpPr>
            <p:nvPr/>
          </p:nvSpPr>
          <p:spPr bwMode="auto">
            <a:xfrm>
              <a:off x="2888" y="3029"/>
              <a:ext cx="2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/>
              <a:r>
                <a:rPr lang="en-US" altLang="ko-KR" sz="1600" b="1">
                  <a:latin typeface="Times New Roman" pitchFamily="18" charset="0"/>
                  <a:ea typeface="돋움체" pitchFamily="49" charset="-127"/>
                </a:rPr>
                <a:t>(</a:t>
              </a:r>
              <a:r>
                <a:rPr lang="ko-KR" altLang="en-US" sz="1600" b="1">
                  <a:latin typeface="Times New Roman" pitchFamily="18" charset="0"/>
                  <a:ea typeface="돋움체" pitchFamily="49" charset="-127"/>
                </a:rPr>
                <a:t>전자공간을 물리공간에 심기</a:t>
              </a:r>
              <a:r>
                <a:rPr lang="en-US" altLang="ko-KR" sz="1600" b="1">
                  <a:latin typeface="Times New Roman" pitchFamily="18" charset="0"/>
                  <a:ea typeface="돋움체" pitchFamily="49" charset="-127"/>
                </a:rPr>
                <a:t>)</a:t>
              </a:r>
              <a:r>
                <a:rPr lang="en-US" altLang="ko-KR" sz="1800" b="1">
                  <a:latin typeface="Times New Roman" pitchFamily="18" charset="0"/>
                  <a:ea typeface="돋움체" pitchFamily="49" charset="-127"/>
                </a:rPr>
                <a:t> </a:t>
              </a:r>
            </a:p>
          </p:txBody>
        </p:sp>
      </p:grpSp>
      <p:grpSp>
        <p:nvGrpSpPr>
          <p:cNvPr id="5" name="Group 10"/>
          <p:cNvGrpSpPr>
            <a:grpSpLocks/>
          </p:cNvGrpSpPr>
          <p:nvPr/>
        </p:nvGrpSpPr>
        <p:grpSpPr bwMode="auto">
          <a:xfrm>
            <a:off x="468313" y="2794001"/>
            <a:ext cx="4000500" cy="2647950"/>
            <a:chOff x="240" y="1272"/>
            <a:chExt cx="2528" cy="2024"/>
          </a:xfrm>
        </p:grpSpPr>
        <p:sp>
          <p:nvSpPr>
            <p:cNvPr id="29707" name="Rectangle 11"/>
            <p:cNvSpPr>
              <a:spLocks noChangeArrowheads="1"/>
            </p:cNvSpPr>
            <p:nvPr/>
          </p:nvSpPr>
          <p:spPr bwMode="auto">
            <a:xfrm>
              <a:off x="240" y="1272"/>
              <a:ext cx="2528" cy="2024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ko-KR" altLang="en-US"/>
            </a:p>
          </p:txBody>
        </p:sp>
        <p:graphicFrame>
          <p:nvGraphicFramePr>
            <p:cNvPr id="29708" name="Object 12"/>
            <p:cNvGraphicFramePr>
              <a:graphicFrameLocks noChangeAspect="1"/>
            </p:cNvGraphicFramePr>
            <p:nvPr/>
          </p:nvGraphicFramePr>
          <p:xfrm>
            <a:off x="294" y="1361"/>
            <a:ext cx="2344" cy="1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9" name="비트맵 이미지" r:id="rId5" imgW="3866667" imgH="3095238" progId="PBrush">
                    <p:embed/>
                  </p:oleObj>
                </mc:Choice>
                <mc:Fallback>
                  <p:oleObj name="비트맵 이미지" r:id="rId5" imgW="3866667" imgH="3095238" progId="PBrush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" y="1361"/>
                          <a:ext cx="2344" cy="1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10" name="Text Box 14"/>
          <p:cNvSpPr txBox="1">
            <a:spLocks noChangeArrowheads="1"/>
          </p:cNvSpPr>
          <p:nvPr/>
        </p:nvSpPr>
        <p:spPr bwMode="auto">
          <a:xfrm>
            <a:off x="481013" y="5586413"/>
            <a:ext cx="39751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altLang="ko-KR" sz="1600" b="1">
                <a:latin typeface="Times New Roman" pitchFamily="18" charset="0"/>
                <a:ea typeface="돋움체" pitchFamily="49" charset="-127"/>
              </a:rPr>
              <a:t>(</a:t>
            </a:r>
            <a:r>
              <a:rPr lang="ko-KR" altLang="en-US" sz="1600" b="1">
                <a:latin typeface="Times New Roman" pitchFamily="18" charset="0"/>
                <a:ea typeface="돋움체" pitchFamily="49" charset="-127"/>
              </a:rPr>
              <a:t>물리공간을 전자공간에 심기</a:t>
            </a:r>
            <a:r>
              <a:rPr lang="en-US" altLang="ko-KR" sz="1600" b="1">
                <a:latin typeface="Times New Roman" pitchFamily="18" charset="0"/>
                <a:ea typeface="돋움체" pitchFamily="49" charset="-127"/>
              </a:rPr>
              <a:t>) </a:t>
            </a:r>
          </a:p>
        </p:txBody>
      </p:sp>
      <p:sp>
        <p:nvSpPr>
          <p:cNvPr id="29711" name="Text Box 15"/>
          <p:cNvSpPr txBox="1">
            <a:spLocks noChangeArrowheads="1"/>
          </p:cNvSpPr>
          <p:nvPr/>
        </p:nvSpPr>
        <p:spPr bwMode="auto">
          <a:xfrm>
            <a:off x="1292225" y="1524000"/>
            <a:ext cx="6708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 </a:t>
            </a:r>
            <a:r>
              <a:rPr lang="ko-KR" altLang="en-US" b="1" dirty="0" err="1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유비퀴터스</a:t>
            </a:r>
            <a:r>
              <a:rPr lang="ko-KR" altLang="en-US" b="1" dirty="0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 컴퓨팅 이미지</a:t>
            </a:r>
            <a:r>
              <a:rPr lang="en-US" altLang="ko-KR" b="1" dirty="0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: </a:t>
            </a:r>
            <a:r>
              <a:rPr lang="en-US" altLang="ko-KR" b="1" dirty="0">
                <a:solidFill>
                  <a:srgbClr val="0000FF"/>
                </a:solidFill>
                <a:latin typeface="굴림" pitchFamily="50" charset="-127"/>
              </a:rPr>
              <a:t>Mark Weiser</a:t>
            </a:r>
            <a:r>
              <a:rPr lang="en-US" altLang="ko-KR" b="1" dirty="0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 </a:t>
            </a:r>
            <a:r>
              <a:rPr lang="ko-KR" altLang="en-US" b="1" dirty="0">
                <a:solidFill>
                  <a:srgbClr val="0000FF"/>
                </a:solidFill>
                <a:latin typeface="Times New Roman" pitchFamily="18" charset="0"/>
                <a:ea typeface="돋움체" pitchFamily="49" charset="-127"/>
              </a:rPr>
              <a:t>의 만화</a:t>
            </a:r>
          </a:p>
        </p:txBody>
      </p:sp>
      <p:sp>
        <p:nvSpPr>
          <p:cNvPr id="29712" name="Text Box 16"/>
          <p:cNvSpPr txBox="1">
            <a:spLocks noChangeArrowheads="1"/>
          </p:cNvSpPr>
          <p:nvPr/>
        </p:nvSpPr>
        <p:spPr bwMode="auto">
          <a:xfrm>
            <a:off x="914401" y="217488"/>
            <a:ext cx="7750274" cy="65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  <a:spcAft>
                <a:spcPct val="10000"/>
              </a:spcAft>
            </a:pPr>
            <a:r>
              <a:rPr lang="en-US" altLang="ko-KR" sz="3600" b="1" dirty="0">
                <a:latin typeface="+mj-ea"/>
                <a:ea typeface="+mj-ea"/>
              </a:rPr>
              <a:t>Ubiquitous Computing </a:t>
            </a:r>
            <a:r>
              <a:rPr lang="ko-KR" altLang="en-US" sz="3600" b="1" dirty="0" smtClean="0">
                <a:latin typeface="+mj-ea"/>
                <a:ea typeface="+mj-ea"/>
              </a:rPr>
              <a:t>개념</a:t>
            </a:r>
            <a:r>
              <a:rPr lang="en-US" altLang="ko-KR" sz="3600" b="1" dirty="0" smtClean="0">
                <a:latin typeface="+mj-ea"/>
                <a:ea typeface="+mj-ea"/>
              </a:rPr>
              <a:t>(2)</a:t>
            </a:r>
            <a:endParaRPr lang="ko-KR" altLang="en-US" sz="36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09728"/>
            <a:ext cx="8568952" cy="1143000"/>
          </a:xfrm>
        </p:spPr>
        <p:txBody>
          <a:bodyPr/>
          <a:lstStyle/>
          <a:p>
            <a:pPr algn="ctr" eaLnBrk="1" hangingPunct="1"/>
            <a:r>
              <a:rPr lang="en-US" altLang="ko-KR" sz="3600" b="1" dirty="0" smtClean="0">
                <a:latin typeface="+mj-ea"/>
              </a:rPr>
              <a:t>Ubiquitous Computing</a:t>
            </a:r>
            <a:r>
              <a:rPr lang="ko-KR" altLang="en-US" sz="3600" b="1" dirty="0" smtClean="0">
                <a:latin typeface="+mj-ea"/>
              </a:rPr>
              <a:t>이란</a:t>
            </a:r>
            <a:r>
              <a:rPr lang="en-US" altLang="ko-KR" sz="3600" b="1" dirty="0" smtClean="0">
                <a:latin typeface="+mj-ea"/>
              </a:rPr>
              <a:t>?</a:t>
            </a:r>
          </a:p>
        </p:txBody>
      </p:sp>
      <p:sp>
        <p:nvSpPr>
          <p:cNvPr id="4100" name="Rectangle 3"/>
          <p:cNvSpPr>
            <a:spLocks noGrp="1" noChangeArrowheads="1"/>
          </p:cNvSpPr>
          <p:nvPr>
            <p:ph idx="1"/>
          </p:nvPr>
        </p:nvSpPr>
        <p:spPr>
          <a:xfrm>
            <a:off x="489089" y="1338201"/>
            <a:ext cx="8229600" cy="514231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ko-KR" sz="2400" dirty="0" smtClean="0"/>
              <a:t>Ubiquitous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Computing</a:t>
            </a:r>
          </a:p>
          <a:p>
            <a:pPr lvl="1" eaLnBrk="1" hangingPunct="1"/>
            <a:r>
              <a:rPr lang="ko-KR" altLang="en-US" sz="1900" dirty="0"/>
              <a:t>라틴어에서 </a:t>
            </a:r>
            <a:r>
              <a:rPr lang="ko-KR" altLang="en-US" sz="1900" dirty="0" smtClean="0"/>
              <a:t>유래</a:t>
            </a:r>
            <a:r>
              <a:rPr lang="en-US" altLang="ko-KR" sz="1900" dirty="0" smtClean="0"/>
              <a:t>.</a:t>
            </a:r>
            <a:r>
              <a:rPr lang="ko-KR" altLang="en-US" sz="1900" dirty="0" smtClean="0"/>
              <a:t>「도처에 </a:t>
            </a:r>
            <a:r>
              <a:rPr lang="ko-KR" altLang="en-US" sz="1900" dirty="0"/>
              <a:t>널려있다」</a:t>
            </a:r>
            <a:r>
              <a:rPr lang="en-US" altLang="ko-KR" sz="1900" dirty="0"/>
              <a:t>, </a:t>
            </a:r>
            <a:r>
              <a:rPr lang="ko-KR" altLang="en-US" sz="1900" dirty="0"/>
              <a:t>「언제 어디서나 동시에 </a:t>
            </a:r>
            <a:r>
              <a:rPr lang="ko-KR" altLang="en-US" sz="1900" dirty="0" smtClean="0"/>
              <a:t>존재한다</a:t>
            </a:r>
            <a:r>
              <a:rPr lang="ko-KR" altLang="en-US" sz="1900" dirty="0"/>
              <a:t>」라는 </a:t>
            </a:r>
            <a:r>
              <a:rPr lang="ko-KR" altLang="en-US" sz="1900" dirty="0" smtClean="0"/>
              <a:t>의미</a:t>
            </a:r>
            <a:endParaRPr lang="ko-KR" altLang="en-US" sz="1900" dirty="0"/>
          </a:p>
          <a:p>
            <a:pPr lvl="1" eaLnBrk="1" hangingPunct="1"/>
            <a:r>
              <a:rPr lang="ko-KR" altLang="en-US" sz="1900" dirty="0" smtClean="0"/>
              <a:t>모든 물리적 공간에 </a:t>
            </a:r>
            <a:r>
              <a:rPr lang="ko-KR" altLang="en-US" sz="1900" dirty="0"/>
              <a:t>보이지 않는 컴퓨터를 넣어 </a:t>
            </a:r>
            <a:r>
              <a:rPr lang="ko-KR" altLang="en-US" sz="1900" b="1" dirty="0">
                <a:solidFill>
                  <a:srgbClr val="FF0000"/>
                </a:solidFill>
              </a:rPr>
              <a:t>모든 사물과 대상이 </a:t>
            </a:r>
            <a:r>
              <a:rPr lang="ko-KR" altLang="en-US" sz="1900" b="1" dirty="0" smtClean="0">
                <a:solidFill>
                  <a:srgbClr val="FF0000"/>
                </a:solidFill>
              </a:rPr>
              <a:t>지능화되고 </a:t>
            </a:r>
            <a:r>
              <a:rPr lang="ko-KR" altLang="en-US" sz="1900" b="1" dirty="0">
                <a:solidFill>
                  <a:srgbClr val="FF0000"/>
                </a:solidFill>
              </a:rPr>
              <a:t>전자공간에 </a:t>
            </a:r>
            <a:r>
              <a:rPr lang="ko-KR" altLang="en-US" sz="1900" b="1" dirty="0" smtClean="0">
                <a:solidFill>
                  <a:srgbClr val="FF0000"/>
                </a:solidFill>
              </a:rPr>
              <a:t>연결</a:t>
            </a:r>
            <a:r>
              <a:rPr lang="ko-KR" altLang="en-US" sz="1900" dirty="0" smtClean="0"/>
              <a:t>돼 서로 </a:t>
            </a:r>
            <a:r>
              <a:rPr lang="ko-KR" altLang="en-US" sz="1900" dirty="0"/>
              <a:t>정보를 주고 받는 공간을 만드는 </a:t>
            </a:r>
            <a:r>
              <a:rPr lang="ko-KR" altLang="en-US" sz="1900" dirty="0" smtClean="0"/>
              <a:t>개념</a:t>
            </a:r>
            <a:endParaRPr lang="en-US" altLang="ko-KR" sz="1900" dirty="0" smtClean="0"/>
          </a:p>
          <a:p>
            <a:pPr lvl="1" eaLnBrk="1" hangingPunct="1"/>
            <a:endParaRPr lang="en-US" altLang="ko-KR" sz="1800" dirty="0" smtClean="0"/>
          </a:p>
          <a:p>
            <a:pPr eaLnBrk="1" hangingPunct="1"/>
            <a:r>
              <a:rPr lang="ko-KR" altLang="en-US" sz="2400" dirty="0" smtClean="0"/>
              <a:t>개념</a:t>
            </a:r>
            <a:endParaRPr lang="en-US" altLang="ko-KR" sz="2400" dirty="0" smtClean="0"/>
          </a:p>
          <a:p>
            <a:pPr lvl="1" eaLnBrk="1" hangingPunct="1"/>
            <a:r>
              <a:rPr lang="ko-KR" altLang="en-US" sz="1900" dirty="0" smtClean="0"/>
              <a:t>끊김 없는 </a:t>
            </a:r>
            <a:r>
              <a:rPr lang="ko-KR" altLang="en-US" sz="1900" dirty="0"/>
              <a:t>연결</a:t>
            </a:r>
            <a:r>
              <a:rPr lang="en-US" altLang="ko-KR" sz="1900" dirty="0"/>
              <a:t>(</a:t>
            </a:r>
            <a:r>
              <a:rPr lang="ko-KR" altLang="ko-KR" sz="1900" dirty="0"/>
              <a:t>Seamless Connectivity</a:t>
            </a:r>
            <a:r>
              <a:rPr lang="en-US" altLang="ko-KR" sz="1900" dirty="0"/>
              <a:t>)</a:t>
            </a:r>
          </a:p>
          <a:p>
            <a:pPr lvl="2" eaLnBrk="1" hangingPunct="1"/>
            <a:r>
              <a:rPr lang="ko-KR" altLang="en-US" sz="1900" dirty="0"/>
              <a:t>모든 사물이 항상 연결되어 있어야 </a:t>
            </a:r>
            <a:r>
              <a:rPr lang="ko-KR" altLang="en-US" sz="1900" dirty="0" smtClean="0"/>
              <a:t>함</a:t>
            </a:r>
            <a:endParaRPr lang="en-US" altLang="ko-KR" sz="1900" dirty="0" smtClean="0"/>
          </a:p>
          <a:p>
            <a:pPr lvl="1"/>
            <a:r>
              <a:rPr lang="ko-KR" altLang="en-US" sz="1900" dirty="0"/>
              <a:t>컴퓨팅기능이 탑재된 사물</a:t>
            </a:r>
            <a:r>
              <a:rPr lang="en-US" altLang="ko-KR" sz="1900" dirty="0"/>
              <a:t>(</a:t>
            </a:r>
            <a:r>
              <a:rPr lang="ko-KR" altLang="ko-KR" sz="1900" dirty="0" err="1"/>
              <a:t>Smart</a:t>
            </a:r>
            <a:r>
              <a:rPr lang="ko-KR" altLang="ko-KR" sz="1900" dirty="0"/>
              <a:t> </a:t>
            </a:r>
            <a:r>
              <a:rPr lang="ko-KR" altLang="ko-KR" sz="1900" dirty="0" err="1"/>
              <a:t>Things</a:t>
            </a:r>
            <a:r>
              <a:rPr lang="en-US" altLang="ko-KR" sz="1900" dirty="0"/>
              <a:t>)</a:t>
            </a:r>
          </a:p>
          <a:p>
            <a:pPr lvl="2"/>
            <a:r>
              <a:rPr lang="ko-KR" altLang="en-US" sz="1900" dirty="0"/>
              <a:t>어디에서나 컴퓨터의 사용이 가능해야 </a:t>
            </a:r>
            <a:r>
              <a:rPr lang="ko-KR" altLang="en-US" sz="1900" dirty="0" smtClean="0"/>
              <a:t>함</a:t>
            </a:r>
            <a:endParaRPr lang="en-US" altLang="ko-KR" sz="1900" dirty="0"/>
          </a:p>
          <a:p>
            <a:pPr lvl="1" eaLnBrk="1" hangingPunct="1"/>
            <a:r>
              <a:rPr lang="ko-KR" altLang="en-US" sz="1900" dirty="0"/>
              <a:t>사용자중심 인터페이스</a:t>
            </a:r>
            <a:r>
              <a:rPr lang="en-US" altLang="ko-KR" sz="1900" dirty="0"/>
              <a:t>(</a:t>
            </a:r>
            <a:r>
              <a:rPr lang="ko-KR" altLang="ko-KR" sz="1900" dirty="0"/>
              <a:t>User Centered Interface</a:t>
            </a:r>
            <a:r>
              <a:rPr lang="en-US" altLang="ko-KR" sz="1900" dirty="0"/>
              <a:t>)</a:t>
            </a:r>
          </a:p>
          <a:p>
            <a:pPr lvl="2" eaLnBrk="1" hangingPunct="1"/>
            <a:r>
              <a:rPr lang="ko-KR" altLang="en-US" sz="1900" dirty="0"/>
              <a:t>누구나 쉽게 사용할 수 있어야 함</a:t>
            </a:r>
            <a:endParaRPr lang="en-US" altLang="ko-KR" sz="1900" dirty="0"/>
          </a:p>
          <a:p>
            <a:pPr lvl="1" eaLnBrk="1" hangingPunct="1"/>
            <a:r>
              <a:rPr lang="ko-KR" altLang="en-US" sz="1900" dirty="0" smtClean="0"/>
              <a:t>의미론적 </a:t>
            </a:r>
            <a:r>
              <a:rPr lang="ko-KR" altLang="en-US" sz="1900" dirty="0"/>
              <a:t>상황인지 동작</a:t>
            </a:r>
            <a:r>
              <a:rPr lang="en-US" altLang="ko-KR" sz="1900" dirty="0"/>
              <a:t>(</a:t>
            </a:r>
            <a:r>
              <a:rPr lang="ko-KR" altLang="ko-KR" sz="1900" dirty="0"/>
              <a:t>Semantic Context </a:t>
            </a:r>
            <a:r>
              <a:rPr lang="en-US" altLang="ko-KR" sz="1900" dirty="0" smtClean="0"/>
              <a:t>A</a:t>
            </a:r>
            <a:r>
              <a:rPr lang="ko-KR" altLang="ko-KR" sz="1900" dirty="0" smtClean="0"/>
              <a:t>wareness</a:t>
            </a:r>
            <a:r>
              <a:rPr lang="en-US" altLang="ko-KR" sz="1900" dirty="0"/>
              <a:t>)</a:t>
            </a:r>
          </a:p>
          <a:p>
            <a:pPr lvl="2" eaLnBrk="1" hangingPunct="1"/>
            <a:r>
              <a:rPr lang="ko-KR" altLang="en-US" sz="1900" dirty="0"/>
              <a:t>사용자의 상황에 따라 서비스가 달라져야 함</a:t>
            </a:r>
            <a:endParaRPr lang="en-US" altLang="ko-KR" sz="1900" dirty="0"/>
          </a:p>
        </p:txBody>
      </p:sp>
      <p:sp>
        <p:nvSpPr>
          <p:cNvPr id="409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570839" y="6484314"/>
            <a:ext cx="573161" cy="365125"/>
          </a:xfrm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C2A116BC-144C-4489-8556-C105AEC1A3A2}" type="slidenum">
              <a:rPr kumimoji="0" lang="en-US" altLang="ko-KR" sz="2000" b="1" smtClean="0"/>
              <a:pPr eaLnBrk="1" hangingPunct="1"/>
              <a:t>4</a:t>
            </a:fld>
            <a:endParaRPr kumimoji="0" lang="en-US" altLang="ko-KR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09728"/>
            <a:ext cx="8352928" cy="1143000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 smtClean="0">
                <a:latin typeface="+mj-ea"/>
              </a:rPr>
              <a:t>Ubiquitous Computing</a:t>
            </a:r>
            <a:r>
              <a:rPr lang="ko-KR" altLang="en-US" sz="3600" b="1" dirty="0" smtClean="0">
                <a:latin typeface="+mj-ea"/>
              </a:rPr>
              <a:t>의 지향점</a:t>
            </a:r>
            <a:endParaRPr lang="ko-KR" altLang="en-US" sz="3600" b="1" dirty="0">
              <a:latin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931963" y="1718419"/>
            <a:ext cx="5164138" cy="4114800"/>
            <a:chOff x="1162" y="1026"/>
            <a:chExt cx="3253" cy="2592"/>
          </a:xfrm>
        </p:grpSpPr>
        <p:sp>
          <p:nvSpPr>
            <p:cNvPr id="6" name="Oval 16"/>
            <p:cNvSpPr>
              <a:spLocks noChangeArrowheads="1"/>
            </p:cNvSpPr>
            <p:nvPr/>
          </p:nvSpPr>
          <p:spPr bwMode="auto">
            <a:xfrm>
              <a:off x="1520" y="1258"/>
              <a:ext cx="2604" cy="2042"/>
            </a:xfrm>
            <a:prstGeom prst="ellipse">
              <a:avLst/>
            </a:prstGeom>
            <a:noFill/>
            <a:ln w="19050">
              <a:solidFill>
                <a:srgbClr val="0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7" name="AutoShape 17"/>
            <p:cNvSpPr>
              <a:spLocks noChangeArrowheads="1"/>
            </p:cNvSpPr>
            <p:nvPr/>
          </p:nvSpPr>
          <p:spPr bwMode="auto">
            <a:xfrm>
              <a:off x="1974" y="1616"/>
              <a:ext cx="1636" cy="1153"/>
            </a:xfrm>
            <a:prstGeom prst="pentagon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0099"/>
                </a:gs>
              </a:gsLst>
              <a:path path="shape">
                <a:fillToRect l="50000" t="50000" r="50000" b="5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PerspectiveFron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000099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r>
                <a:rPr lang="en-US" altLang="ko-KR" sz="2800"/>
                <a:t>Ubiquitous</a:t>
              </a:r>
            </a:p>
          </p:txBody>
        </p:sp>
        <p:sp>
          <p:nvSpPr>
            <p:cNvPr id="8" name="AutoShape 18"/>
            <p:cNvSpPr>
              <a:spLocks noChangeArrowheads="1"/>
            </p:cNvSpPr>
            <p:nvPr/>
          </p:nvSpPr>
          <p:spPr bwMode="auto">
            <a:xfrm rot="-6650616">
              <a:off x="1134" y="2194"/>
              <a:ext cx="888" cy="832"/>
            </a:xfrm>
            <a:prstGeom prst="flowChartManualOperation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E8D2FF"/>
                </a:gs>
              </a:gsLst>
              <a:path path="rect">
                <a:fillToRect t="100000" r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PerspectiveTopRigh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99FF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>
              <a:flatTx/>
            </a:bodyPr>
            <a:lstStyle/>
            <a:p>
              <a:pPr algn="ctr"/>
              <a:endParaRPr lang="ko-KR" altLang="ko-KR" sz="2000"/>
            </a:p>
          </p:txBody>
        </p:sp>
        <p:sp>
          <p:nvSpPr>
            <p:cNvPr id="9" name="AutoShape 19"/>
            <p:cNvSpPr>
              <a:spLocks noChangeArrowheads="1"/>
            </p:cNvSpPr>
            <p:nvPr/>
          </p:nvSpPr>
          <p:spPr bwMode="auto">
            <a:xfrm rot="1813126">
              <a:off x="3013" y="1026"/>
              <a:ext cx="1020" cy="725"/>
            </a:xfrm>
            <a:prstGeom prst="flowChartManualOperation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F0E0FF"/>
                </a:gs>
              </a:gsLst>
              <a:path path="rect">
                <a:fillToRect l="100000" b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PerspectiveBottom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99FF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endParaRPr lang="ko-KR" altLang="ko-KR" sz="2000"/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 rot="6678178">
              <a:off x="3555" y="2209"/>
              <a:ext cx="889" cy="831"/>
            </a:xfrm>
            <a:prstGeom prst="flowChartManualOperation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F0E0FF"/>
                </a:gs>
              </a:gsLst>
              <a:path path="rect">
                <a:fillToRect l="100000" t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PerspectiveTopLef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99FF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 anchor="ctr">
              <a:flatTx/>
            </a:bodyPr>
            <a:lstStyle/>
            <a:p>
              <a:pPr algn="ctr"/>
              <a:endParaRPr lang="ko-KR" altLang="ko-KR" sz="2000"/>
            </a:p>
          </p:txBody>
        </p:sp>
        <p:sp>
          <p:nvSpPr>
            <p:cNvPr id="11" name="AutoShape 21"/>
            <p:cNvSpPr>
              <a:spLocks noChangeArrowheads="1"/>
            </p:cNvSpPr>
            <p:nvPr/>
          </p:nvSpPr>
          <p:spPr bwMode="auto">
            <a:xfrm rot="-10788363">
              <a:off x="2263" y="2893"/>
              <a:ext cx="1021" cy="725"/>
            </a:xfrm>
            <a:prstGeom prst="flowChartManualOperation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ECD9FF"/>
                </a:gs>
              </a:gsLst>
              <a:path path="rect">
                <a:fillToRect l="100000" t="100000"/>
              </a:path>
            </a:gradFill>
            <a:ln w="9525">
              <a:miter lim="800000"/>
              <a:headEnd/>
              <a:tailEnd/>
            </a:ln>
            <a:effectLst/>
            <a:scene3d>
              <a:camera prst="legacyPerspectiveTop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99FF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wrap="none" anchor="ctr">
              <a:flatTx/>
            </a:bodyPr>
            <a:lstStyle/>
            <a:p>
              <a:pPr algn="ctr"/>
              <a:endParaRPr lang="ko-KR" altLang="ko-KR" sz="2000"/>
            </a:p>
          </p:txBody>
        </p:sp>
        <p:sp>
          <p:nvSpPr>
            <p:cNvPr id="12" name="AutoShape 22"/>
            <p:cNvSpPr>
              <a:spLocks noChangeArrowheads="1"/>
            </p:cNvSpPr>
            <p:nvPr/>
          </p:nvSpPr>
          <p:spPr bwMode="auto">
            <a:xfrm rot="-1928538">
              <a:off x="1518" y="1062"/>
              <a:ext cx="1020" cy="725"/>
            </a:xfrm>
            <a:prstGeom prst="flowChartManualOperation">
              <a:avLst/>
            </a:prstGeom>
            <a:gradFill rotWithShape="0">
              <a:gsLst>
                <a:gs pos="0">
                  <a:srgbClr val="CC99FF"/>
                </a:gs>
                <a:gs pos="100000">
                  <a:srgbClr val="F0E0FF"/>
                </a:gs>
              </a:gsLst>
              <a:lin ang="2700000" scaled="1"/>
            </a:gradFill>
            <a:ln w="9525">
              <a:miter lim="800000"/>
              <a:headEnd/>
              <a:tailEnd/>
            </a:ln>
            <a:effectLst/>
            <a:scene3d>
              <a:camera prst="legacyPerspectiveBottomRight"/>
              <a:lightRig rig="legacyFlat3" dir="t"/>
            </a:scene3d>
            <a:sp3d extrusionH="887400" prstMaterial="legacyMatte">
              <a:bevelT w="13500" h="13500" prst="angle"/>
              <a:bevelB w="13500" h="13500" prst="angle"/>
              <a:extrusionClr>
                <a:srgbClr val="CC99FF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 algn="ctr"/>
              <a:endParaRPr lang="ko-KR" altLang="ko-KR" sz="2000"/>
            </a:p>
          </p:txBody>
        </p: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1821" y="1185"/>
              <a:ext cx="44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dirty="0" smtClean="0"/>
                <a:t>Any</a:t>
              </a:r>
            </a:p>
            <a:p>
              <a:pPr eaLnBrk="1" hangingPunct="1"/>
              <a:r>
                <a:rPr lang="en-US" altLang="ko-KR" dirty="0" smtClean="0"/>
                <a:t>TIME</a:t>
              </a:r>
              <a:endParaRPr lang="en-US" altLang="ko-KR" dirty="0"/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3211" y="1185"/>
              <a:ext cx="624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dirty="0" smtClean="0"/>
                <a:t>Any</a:t>
              </a:r>
            </a:p>
            <a:p>
              <a:pPr algn="ctr" eaLnBrk="1" hangingPunct="1"/>
              <a:r>
                <a:rPr lang="en-US" altLang="ko-KR" dirty="0" smtClean="0"/>
                <a:t>DEVICE</a:t>
              </a:r>
              <a:endParaRPr lang="ko-KR" altLang="en-US" dirty="0"/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3594" y="2387"/>
              <a:ext cx="811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dirty="0" smtClean="0"/>
                <a:t>Any</a:t>
              </a:r>
            </a:p>
            <a:p>
              <a:pPr algn="ctr" eaLnBrk="1" hangingPunct="1"/>
              <a:r>
                <a:rPr lang="en-US" altLang="ko-KR" dirty="0" smtClean="0"/>
                <a:t>NETWORK</a:t>
              </a:r>
              <a:endParaRPr lang="en-US" altLang="ko-KR" dirty="0"/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439" y="3052"/>
              <a:ext cx="70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dirty="0" smtClean="0"/>
                <a:t>Any</a:t>
              </a:r>
            </a:p>
            <a:p>
              <a:pPr algn="ctr" eaLnBrk="1" hangingPunct="1"/>
              <a:r>
                <a:rPr lang="en-US" altLang="ko-KR" dirty="0" smtClean="0"/>
                <a:t>SERVICE</a:t>
              </a:r>
              <a:endParaRPr lang="en-US" altLang="ko-KR" dirty="0"/>
            </a:p>
          </p:txBody>
        </p:sp>
        <p:sp>
          <p:nvSpPr>
            <p:cNvPr id="17" name="Text Box 27"/>
            <p:cNvSpPr txBox="1">
              <a:spLocks noChangeArrowheads="1"/>
            </p:cNvSpPr>
            <p:nvPr/>
          </p:nvSpPr>
          <p:spPr bwMode="auto">
            <a:xfrm>
              <a:off x="1268" y="2387"/>
              <a:ext cx="62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dirty="0" smtClean="0"/>
                <a:t>Any</a:t>
              </a:r>
            </a:p>
            <a:p>
              <a:pPr algn="ctr" eaLnBrk="1" hangingPunct="1"/>
              <a:r>
                <a:rPr lang="en-US" altLang="ko-KR" dirty="0" smtClean="0"/>
                <a:t>WHERE</a:t>
              </a:r>
              <a:endParaRPr lang="en-US" altLang="ko-KR" dirty="0"/>
            </a:p>
          </p:txBody>
        </p:sp>
      </p:grpSp>
    </p:spTree>
    <p:extLst>
      <p:ext uri="{BB962C8B-B14F-4D97-AF65-F5344CB8AC3E}">
        <p14:creationId xmlns:p14="http://schemas.microsoft.com/office/powerpoint/2010/main" val="266944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ko-KR" altLang="en-US" b="1" dirty="0" smtClean="0"/>
              <a:t>전자공간과 물리공간의 연계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992EAB-B071-4000-9826-B95DCBEA8EAA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7814270" cy="4768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81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>
          <a:xfrm>
            <a:off x="254382" y="109728"/>
            <a:ext cx="8278058" cy="946009"/>
          </a:xfrm>
        </p:spPr>
        <p:txBody>
          <a:bodyPr>
            <a:normAutofit/>
          </a:bodyPr>
          <a:lstStyle/>
          <a:p>
            <a:pPr algn="ctr"/>
            <a:r>
              <a:rPr lang="en-US" altLang="ko-KR" b="1" dirty="0" smtClean="0">
                <a:latin typeface="+mj-ea"/>
              </a:rPr>
              <a:t>Ubiquitous Computing</a:t>
            </a:r>
            <a:r>
              <a:rPr lang="ko-KR" altLang="en-US" b="1" dirty="0" smtClean="0">
                <a:latin typeface="+mj-ea"/>
              </a:rPr>
              <a:t>과 </a:t>
            </a:r>
            <a:r>
              <a:rPr lang="en-US" altLang="ko-KR" b="1" dirty="0" smtClean="0">
                <a:latin typeface="+mj-ea"/>
              </a:rPr>
              <a:t>Life</a:t>
            </a:r>
            <a:endParaRPr lang="ko-KR" altLang="en-US" b="1" dirty="0" smtClean="0">
              <a:latin typeface="+mj-ea"/>
            </a:endParaRPr>
          </a:p>
        </p:txBody>
      </p:sp>
      <p:sp>
        <p:nvSpPr>
          <p:cNvPr id="5123" name="슬라이드 번호 개체 틀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80C0B180-B121-41F3-BCD8-51D3BA2A98B7}" type="slidenum">
              <a:rPr kumimoji="0" lang="en-US" altLang="ko-KR" smtClean="0"/>
              <a:pPr eaLnBrk="1" hangingPunct="1"/>
              <a:t>7</a:t>
            </a:fld>
            <a:endParaRPr kumimoji="0" lang="en-US" altLang="ko-KR" smtClean="0"/>
          </a:p>
        </p:txBody>
      </p:sp>
      <p:pic>
        <p:nvPicPr>
          <p:cNvPr id="5" name="Picture 18" descr="comp0302ipc_A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57" y="2891069"/>
            <a:ext cx="2667000" cy="253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9" descr="comp0302ipc_A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0" r="5011"/>
          <a:stretch>
            <a:fillRect/>
          </a:stretch>
        </p:blipFill>
        <p:spPr bwMode="auto">
          <a:xfrm>
            <a:off x="551057" y="4349750"/>
            <a:ext cx="2768600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0" descr="rnds1_0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67" y="3195263"/>
            <a:ext cx="4649480" cy="332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 descr="comp0202ar_A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82" y="5334000"/>
            <a:ext cx="1752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22"/>
          <p:cNvGrpSpPr>
            <a:grpSpLocks/>
          </p:cNvGrpSpPr>
          <p:nvPr/>
        </p:nvGrpSpPr>
        <p:grpSpPr bwMode="auto">
          <a:xfrm>
            <a:off x="679297" y="1763959"/>
            <a:ext cx="2336427" cy="1775012"/>
            <a:chOff x="4839" y="2282"/>
            <a:chExt cx="695" cy="450"/>
          </a:xfrm>
        </p:grpSpPr>
        <p:pic>
          <p:nvPicPr>
            <p:cNvPr id="10" name="Picture 23" descr="시계형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9" y="2330"/>
              <a:ext cx="296" cy="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4" descr="목걸이단말기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" y="2504"/>
              <a:ext cx="330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1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92726088"/>
                </p:ext>
              </p:extLst>
            </p:nvPr>
          </p:nvGraphicFramePr>
          <p:xfrm>
            <a:off x="5158" y="2282"/>
            <a:ext cx="376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6" name="훈민정음" r:id="rId9" imgW="2257425" imgH="4124325" progId="">
                    <p:embed/>
                  </p:oleObj>
                </mc:Choice>
                <mc:Fallback>
                  <p:oleObj name="훈민정음" r:id="rId9" imgW="2257425" imgH="4124325" progId="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0253" t="11086" r="5486" b="66743"/>
                        <a:stretch>
                          <a:fillRect/>
                        </a:stretch>
                      </p:blipFill>
                      <p:spPr bwMode="auto">
                        <a:xfrm>
                          <a:off x="5158" y="2282"/>
                          <a:ext cx="376" cy="1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3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1476520"/>
              </p:ext>
            </p:extLst>
          </p:nvPr>
        </p:nvGraphicFramePr>
        <p:xfrm>
          <a:off x="6156176" y="1261558"/>
          <a:ext cx="2811637" cy="181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훈민정음" r:id="rId11" imgW="4381430" imgH="2838428" progId="">
                  <p:embed/>
                </p:oleObj>
              </mc:Choice>
              <mc:Fallback>
                <p:oleObj name="훈민정음" r:id="rId11" imgW="4381430" imgH="2838428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176" y="1261558"/>
                        <a:ext cx="2811637" cy="18170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27" descr="004_futurehous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990" y="1143490"/>
            <a:ext cx="28194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0" y="6527800"/>
            <a:ext cx="1981200" cy="180975"/>
          </a:xfrm>
        </p:spPr>
        <p:txBody>
          <a:bodyPr/>
          <a:lstStyle/>
          <a:p>
            <a:fld id="{782A1067-2F59-4201-81CF-7E6ED219CBAA}" type="slidenum">
              <a:rPr lang="en-US" altLang="ko-KR"/>
              <a:pPr/>
              <a:t>8</a:t>
            </a:fld>
            <a:endParaRPr lang="en-US" altLang="ko-KR"/>
          </a:p>
        </p:txBody>
      </p:sp>
      <p:graphicFrame>
        <p:nvGraphicFramePr>
          <p:cNvPr id="43010" name="Group 2"/>
          <p:cNvGraphicFramePr>
            <a:graphicFrameLocks noGrp="1"/>
          </p:cNvGraphicFramePr>
          <p:nvPr/>
        </p:nvGraphicFramePr>
        <p:xfrm>
          <a:off x="304800" y="863600"/>
          <a:ext cx="8534400" cy="5623560"/>
        </p:xfrm>
        <a:graphic>
          <a:graphicData uri="http://schemas.openxmlformats.org/drawingml/2006/table">
            <a:tbl>
              <a:tblPr/>
              <a:tblGrid>
                <a:gridCol w="86836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1283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53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굴림" pitchFamily="50" charset="-127"/>
                          <a:ea typeface="굴림" pitchFamily="50" charset="-127"/>
                        </a:rPr>
                        <a:t>대분류</a:t>
                      </a:r>
                      <a:endParaRPr kumimoji="1" lang="ko-KR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굴림" pitchFamily="50" charset="-127"/>
                          <a:ea typeface="굴림" pitchFamily="50" charset="-127"/>
                        </a:rPr>
                        <a:t>중분류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굴림" pitchFamily="50" charset="-127"/>
                          <a:ea typeface="굴림" pitchFamily="50" charset="-127"/>
                        </a:rPr>
                        <a:t>소분류 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97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생활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서비스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생활문화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u-Home(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 홈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 룸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 디스플레이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u-Print,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정보제공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도서관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박물관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양방향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지능형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홈쇼핑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교육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u-Learning, u-Education, u-Campus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노동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취업고용 정보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재택근무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3D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업무 지능형로봇 대체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환경부문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환경정보관리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대기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수질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토양 오염도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산림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하천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산업폐기물 관리 등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09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보건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복지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노약자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병자를 위한 지능형로봇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치매노인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미아를 위한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위치기반서비스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u-Healthcare(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건강관리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원격진료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응급서비스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노부모개호시스템 등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15913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산업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경제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비즈니스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상거래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u-Commerce, t-Commerce,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무선상거래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음성상거래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고요한상거래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u-Business(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현실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WWW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산업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RFID/Smart Chip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설계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식재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산업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센서네트워크 구축 사업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광역계측 산업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상황인식 마케팅 산업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최적고객지향적사업모델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생산관리 등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금융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활용한 지폐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상표권 등의 위조방지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u-Payment(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지능형 전자결재시스템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u-Banking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물류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교통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u-Logistics,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물류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창고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택배서비스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우체국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유통시스템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텔레매틱스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서비스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ITS(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지능형교통시스템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교통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스마트타이어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(TPMS, RFID), e-Car,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 선박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지능형 도로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스마트웨이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도로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u-</a:t>
                      </a: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티켓예발매시스템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건설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/SOC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u-Apartment, u-Building(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스마트빌딩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u-City(u-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도시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농축수산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RFID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를 이용한 농축수산물 식품안전관리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농축수산물 이력추적관리시스템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1432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공공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행정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일반행정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차세대 전자정부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(u-Government),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국가전자조달시스템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(G2B),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통합물류수송시스템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u-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민원처리시스템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지능형교통시스템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재난안전관리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폭우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지진</a:t>
                      </a:r>
                      <a:r>
                        <a:rPr kumimoji="1" lang="en-US" altLang="ko-KR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이상기온 등으로 인한 천재지변에 대한 재난안전관리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143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사회안전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국방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(u-Defense),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치안방범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방재시스템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수해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가스누출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전력보급중단 등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공공시설 안전관리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다리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도로 등의 안전진단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3062" name="Text Box 54"/>
          <p:cNvSpPr txBox="1">
            <a:spLocks noChangeArrowheads="1"/>
          </p:cNvSpPr>
          <p:nvPr/>
        </p:nvSpPr>
        <p:spPr bwMode="auto">
          <a:xfrm>
            <a:off x="611560" y="44624"/>
            <a:ext cx="8208912" cy="58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spcBef>
                <a:spcPct val="50000"/>
              </a:spcBef>
              <a:spcAft>
                <a:spcPct val="10000"/>
              </a:spcAft>
            </a:pPr>
            <a:r>
              <a:rPr lang="ko-KR" altLang="en-US" sz="3200" b="1" dirty="0" smtClean="0">
                <a:latin typeface="+mj-ea"/>
                <a:ea typeface="+mj-ea"/>
              </a:rPr>
              <a:t>경제</a:t>
            </a:r>
            <a:r>
              <a:rPr lang="en-US" altLang="ko-KR" sz="3200" b="1" dirty="0">
                <a:latin typeface="+mj-ea"/>
                <a:ea typeface="+mj-ea"/>
              </a:rPr>
              <a:t>/</a:t>
            </a:r>
            <a:r>
              <a:rPr lang="ko-KR" altLang="en-US" sz="3200" b="1" dirty="0">
                <a:latin typeface="+mj-ea"/>
                <a:ea typeface="+mj-ea"/>
              </a:rPr>
              <a:t>산업에서 나타나는 </a:t>
            </a:r>
            <a:r>
              <a:rPr lang="ko-KR" altLang="en-US" sz="3200" b="1" dirty="0" err="1">
                <a:latin typeface="+mj-ea"/>
                <a:ea typeface="+mj-ea"/>
              </a:rPr>
              <a:t>유비쿼터스</a:t>
            </a:r>
            <a:r>
              <a:rPr lang="ko-KR" altLang="en-US" sz="3200" b="1" dirty="0">
                <a:latin typeface="+mj-ea"/>
                <a:ea typeface="+mj-ea"/>
              </a:rPr>
              <a:t> </a:t>
            </a:r>
            <a:r>
              <a:rPr lang="ko-KR" altLang="en-US" sz="3200" b="1" dirty="0" smtClean="0">
                <a:latin typeface="+mj-ea"/>
                <a:ea typeface="+mj-ea"/>
              </a:rPr>
              <a:t>서비스</a:t>
            </a:r>
            <a:endParaRPr lang="ko-KR" altLang="en-US" sz="3200" b="1" dirty="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0" y="6527800"/>
            <a:ext cx="1981200" cy="180975"/>
          </a:xfrm>
        </p:spPr>
        <p:txBody>
          <a:bodyPr/>
          <a:lstStyle/>
          <a:p>
            <a:fld id="{782A1067-2F59-4201-81CF-7E6ED219CBAA}" type="slidenum">
              <a:rPr lang="en-US" altLang="ko-KR"/>
              <a:pPr/>
              <a:t>9</a:t>
            </a:fld>
            <a:endParaRPr lang="en-US" altLang="ko-K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124744"/>
            <a:ext cx="7488832" cy="5186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84213" y="116632"/>
            <a:ext cx="8002587" cy="703262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j-cs"/>
              </a:rPr>
              <a:t>U-</a:t>
            </a:r>
            <a:r>
              <a:rPr kumimoji="1" lang="ko-KR" altLang="en-US" sz="36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+mj-cs"/>
              </a:rPr>
              <a:t>환경 적용사례</a:t>
            </a:r>
            <a:endParaRPr kumimoji="1" lang="ko-KR" altLang="en-US" sz="36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물방울">
  <a:themeElements>
    <a:clrScheme name="물방울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물방울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물방울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TM04033925[[fn=물방울]]</Template>
  <TotalTime>46269</TotalTime>
  <Words>1586</Words>
  <Application>Microsoft Office PowerPoint</Application>
  <PresentationFormat>화면 슬라이드 쇼(4:3)</PresentationFormat>
  <Paragraphs>386</Paragraphs>
  <Slides>27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물방울</vt:lpstr>
      <vt:lpstr>비트맵 이미지</vt:lpstr>
      <vt:lpstr>훈민정음</vt:lpstr>
      <vt:lpstr>Image</vt:lpstr>
      <vt:lpstr>Ubiquitous Computing  &amp; RFID, USN</vt:lpstr>
      <vt:lpstr>PowerPoint 프레젠테이션</vt:lpstr>
      <vt:lpstr>PowerPoint 프레젠테이션</vt:lpstr>
      <vt:lpstr>Ubiquitous Computing이란?</vt:lpstr>
      <vt:lpstr>Ubiquitous Computing의 지향점</vt:lpstr>
      <vt:lpstr>전자공간과 물리공간의 연계</vt:lpstr>
      <vt:lpstr>Ubiquitous Computing과 Life</vt:lpstr>
      <vt:lpstr>PowerPoint 프레젠테이션</vt:lpstr>
      <vt:lpstr>PowerPoint 프레젠테이션</vt:lpstr>
      <vt:lpstr>Sensor Node의 유형</vt:lpstr>
      <vt:lpstr>PowerPoint 프레젠테이션</vt:lpstr>
      <vt:lpstr>RFID &amp; USN (Radio Frequency IDentification &amp; Ubiquitous Sensor Network)</vt:lpstr>
      <vt:lpstr>Sensor란?</vt:lpstr>
      <vt:lpstr>Sensor의 분류</vt:lpstr>
      <vt:lpstr>RFID(Radio Frequency Identification)</vt:lpstr>
      <vt:lpstr>RFID 시스템</vt:lpstr>
      <vt:lpstr>RFID 시스템</vt:lpstr>
      <vt:lpstr>RFID: 작동원리</vt:lpstr>
      <vt:lpstr>전자태그의 주파수별 구분 및 특성</vt:lpstr>
      <vt:lpstr>전자태그의 가격대별 구분 및 특성</vt:lpstr>
      <vt:lpstr>Sensor의 응용분야</vt:lpstr>
      <vt:lpstr>USN(Ubiquitous Sensor Network)</vt:lpstr>
      <vt:lpstr>Sensor Network</vt:lpstr>
      <vt:lpstr>Sensor Node</vt:lpstr>
      <vt:lpstr>USN 응용서비스</vt:lpstr>
      <vt:lpstr>USN 미들웨어 개념</vt:lpstr>
      <vt:lpstr>PowerPoint 프레젠테이션</vt:lpstr>
    </vt:vector>
  </TitlesOfParts>
  <Company>(주)신성이엔지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하철현</dc:creator>
  <cp:lastModifiedBy>user</cp:lastModifiedBy>
  <cp:revision>3431</cp:revision>
  <dcterms:created xsi:type="dcterms:W3CDTF">2001-09-13T06:26:38Z</dcterms:created>
  <dcterms:modified xsi:type="dcterms:W3CDTF">2020-09-13T14:47:49Z</dcterms:modified>
</cp:coreProperties>
</file>